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8" r:id="rId3"/>
    <p:sldId id="257" r:id="rId4"/>
    <p:sldId id="264" r:id="rId5"/>
    <p:sldId id="273" r:id="rId6"/>
    <p:sldId id="267" r:id="rId7"/>
    <p:sldId id="274" r:id="rId8"/>
    <p:sldId id="272" r:id="rId9"/>
    <p:sldId id="266" r:id="rId10"/>
    <p:sldId id="262" r:id="rId11"/>
    <p:sldId id="259" r:id="rId12"/>
    <p:sldId id="260" r:id="rId13"/>
    <p:sldId id="276" r:id="rId14"/>
    <p:sldId id="277" r:id="rId15"/>
    <p:sldId id="278" r:id="rId16"/>
    <p:sldId id="263" r:id="rId17"/>
    <p:sldId id="279" r:id="rId18"/>
    <p:sldId id="289" r:id="rId19"/>
    <p:sldId id="290" r:id="rId20"/>
    <p:sldId id="292" r:id="rId21"/>
    <p:sldId id="308" r:id="rId22"/>
    <p:sldId id="291" r:id="rId23"/>
    <p:sldId id="296" r:id="rId24"/>
    <p:sldId id="282" r:id="rId25"/>
    <p:sldId id="287" r:id="rId26"/>
    <p:sldId id="284" r:id="rId27"/>
    <p:sldId id="283" r:id="rId28"/>
    <p:sldId id="285" r:id="rId29"/>
    <p:sldId id="320" r:id="rId30"/>
    <p:sldId id="322" r:id="rId31"/>
    <p:sldId id="299" r:id="rId32"/>
    <p:sldId id="300" r:id="rId33"/>
    <p:sldId id="303" r:id="rId34"/>
    <p:sldId id="306" r:id="rId35"/>
    <p:sldId id="301" r:id="rId36"/>
    <p:sldId id="302" r:id="rId37"/>
    <p:sldId id="304" r:id="rId38"/>
    <p:sldId id="307" r:id="rId39"/>
    <p:sldId id="310" r:id="rId40"/>
    <p:sldId id="311" r:id="rId41"/>
    <p:sldId id="312" r:id="rId42"/>
    <p:sldId id="313" r:id="rId43"/>
    <p:sldId id="314" r:id="rId44"/>
    <p:sldId id="315" r:id="rId45"/>
    <p:sldId id="317" r:id="rId46"/>
    <p:sldId id="323" r:id="rId47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FE"/>
    <a:srgbClr val="51CEDF"/>
    <a:srgbClr val="119FBF"/>
    <a:srgbClr val="BF4F36"/>
    <a:srgbClr val="C89074"/>
    <a:srgbClr val="D97F30"/>
    <a:srgbClr val="377BA9"/>
    <a:srgbClr val="BF3434"/>
    <a:srgbClr val="E6E6E6"/>
    <a:srgbClr val="65B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 mitjà 2 - èmfasi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nse estil, quadrícula de tau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206" autoAdjust="0"/>
  </p:normalViewPr>
  <p:slideViewPr>
    <p:cSldViewPr snapToGrid="0">
      <p:cViewPr>
        <p:scale>
          <a:sx n="60" d="100"/>
          <a:sy n="60" d="100"/>
        </p:scale>
        <p:origin x="106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>
            <a:extLst>
              <a:ext uri="{FF2B5EF4-FFF2-40B4-BE49-F238E27FC236}">
                <a16:creationId xmlns:a16="http://schemas.microsoft.com/office/drawing/2014/main" id="{0F43B655-CA52-D403-0AB1-7CB9CC3A9E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B6CCBFB3-BF12-FF1A-9A38-756276A51B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DEBC4-B867-44BF-BB27-3FEBFC89053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08C74F00-06A6-4B57-3689-D52088DEE8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FE993C61-707B-E429-C361-CD095999F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C1046-D682-44E4-981D-3ED7CE3B4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41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B4557-2600-4E35-A1E9-37F1426F6237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n-US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EC65C-DD8A-427E-BC60-D94F359F3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37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50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8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noProof="0" dirty="0"/>
              <a:t>Pregunta: què vol dir utilitzar pseudopotencial i perquè l’utilitzem en el ferro</a:t>
            </a:r>
          </a:p>
          <a:p>
            <a:endParaRPr lang="ca-ES" noProof="0" dirty="0"/>
          </a:p>
          <a:p>
            <a:r>
              <a:rPr lang="ca-ES" noProof="0" dirty="0"/>
              <a:t>És una aproximació quan hi ha molts electrons, els del </a:t>
            </a:r>
            <a:r>
              <a:rPr lang="ca-ES" noProof="0" dirty="0" err="1"/>
              <a:t>core</a:t>
            </a:r>
            <a:r>
              <a:rPr lang="ca-ES" noProof="0" dirty="0"/>
              <a:t> no els toca, i degut a efectes relativistes, quan hi ha molts electrons. Com es volia comparar amb Ru (que sí que pateix efectes relativístics).</a:t>
            </a:r>
          </a:p>
          <a:p>
            <a:endParaRPr lang="ca-ES" noProof="0" dirty="0"/>
          </a:p>
          <a:p>
            <a:r>
              <a:rPr lang="ca-ES" noProof="0" dirty="0"/>
              <a:t>Pregunta: PCM</a:t>
            </a:r>
          </a:p>
          <a:p>
            <a:r>
              <a:rPr lang="ca-ES" noProof="0" dirty="0"/>
              <a:t>Replica la contant dielèctrica i fa les esferes</a:t>
            </a:r>
          </a:p>
          <a:p>
            <a:endParaRPr lang="ca-ES" noProof="0" dirty="0"/>
          </a:p>
          <a:p>
            <a:r>
              <a:rPr lang="ca-ES" noProof="0" dirty="0"/>
              <a:t>SVP</a:t>
            </a:r>
          </a:p>
          <a:p>
            <a:r>
              <a:rPr lang="ca-ES" noProof="0" dirty="0"/>
              <a:t>És una doble Z amb polarització</a:t>
            </a:r>
          </a:p>
          <a:p>
            <a:endParaRPr lang="ca-ES" noProof="0" dirty="0"/>
          </a:p>
          <a:p>
            <a:r>
              <a:rPr lang="ca-ES" noProof="0" dirty="0"/>
              <a:t>Dispersió</a:t>
            </a:r>
          </a:p>
          <a:p>
            <a:r>
              <a:rPr lang="ca-ES" noProof="0" dirty="0"/>
              <a:t>S’ha tingut en compte al M06 que té 2/3 parts del model D3 de Green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89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5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2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8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6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44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EC65C-DD8A-427E-BC60-D94F359F30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4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tge 7">
            <a:extLst>
              <a:ext uri="{FF2B5EF4-FFF2-40B4-BE49-F238E27FC236}">
                <a16:creationId xmlns:a16="http://schemas.microsoft.com/office/drawing/2014/main" id="{9154E857-B038-4873-92CE-439191149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1" b="232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17FC1884-7B5A-7B25-E9BF-11B34772D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B412567-23B8-4C44-7D7D-B7DD6F8FA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</p:spTree>
    <p:extLst>
      <p:ext uri="{BB962C8B-B14F-4D97-AF65-F5344CB8AC3E}">
        <p14:creationId xmlns:p14="http://schemas.microsoft.com/office/powerpoint/2010/main" val="312206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5B5CF32-33AF-7380-F613-28244E15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A4F14C97-0A15-FD1B-46FD-953E60448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4643236-11F8-42E1-3D91-1A1AE837E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04D0F99-64A5-ED26-2E84-6455BA41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19/6/2024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A0138863-5635-358A-8137-A0B773E75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A22BCFE7-8849-C965-6FF2-6921EDBA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8750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A9BF3AE-AF21-06DF-8E8E-5927AEEF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C4ED4385-F2F0-FC93-131E-00033883D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E763A0B0-7F45-C6A9-C255-BD6B47C8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19/6/2024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6669847F-90D1-7EAF-5F03-D66FAD3EA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32A1BDC-4CA1-FC22-E54F-45D8B489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52744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DD84C783-5188-A13F-5CF6-FD19DD2B1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8D558861-BFA1-4730-CDD9-9749278FE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99B20473-79D4-D4A6-F7D9-2F03DD94D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19/6/2024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24C6C45D-2037-B5A8-BAF7-8B1ACA1B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BA457663-B8DE-6B87-8E59-C72880B5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1819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574BAC6-85C7-409C-6BB6-1EEE1E1D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 dirty="0"/>
              <a:t>Feu clic per editar els estils del text del patró</a:t>
            </a:r>
          </a:p>
          <a:p>
            <a:pPr lvl="1"/>
            <a:r>
              <a:rPr lang="ca-ES" dirty="0"/>
              <a:t>Segon nivell</a:t>
            </a:r>
          </a:p>
          <a:p>
            <a:pPr lvl="2"/>
            <a:r>
              <a:rPr lang="ca-ES" dirty="0"/>
              <a:t>Tercer nivell</a:t>
            </a:r>
          </a:p>
          <a:p>
            <a:pPr lvl="3"/>
            <a:r>
              <a:rPr lang="ca-ES" dirty="0"/>
              <a:t>Quart nivell</a:t>
            </a:r>
          </a:p>
          <a:p>
            <a:pPr lvl="4"/>
            <a:r>
              <a:rPr lang="ca-ES" dirty="0"/>
              <a:t>Cinquè nivell</a:t>
            </a:r>
          </a:p>
        </p:txBody>
      </p:sp>
      <p:pic>
        <p:nvPicPr>
          <p:cNvPr id="10" name="Imatge 9">
            <a:extLst>
              <a:ext uri="{FF2B5EF4-FFF2-40B4-BE49-F238E27FC236}">
                <a16:creationId xmlns:a16="http://schemas.microsoft.com/office/drawing/2014/main" id="{DC18BA86-13CA-1BCF-2A28-0793D7AC9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Títol 1">
            <a:extLst>
              <a:ext uri="{FF2B5EF4-FFF2-40B4-BE49-F238E27FC236}">
                <a16:creationId xmlns:a16="http://schemas.microsoft.com/office/drawing/2014/main" id="{DA01CE24-518A-C41C-C870-DDAB8C45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sp>
        <p:nvSpPr>
          <p:cNvPr id="14" name="Contenidor de text 10">
            <a:extLst>
              <a:ext uri="{FF2B5EF4-FFF2-40B4-BE49-F238E27FC236}">
                <a16:creationId xmlns:a16="http://schemas.microsoft.com/office/drawing/2014/main" id="{400D9D42-79B1-85EB-3C56-48A763244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15" name="Connector recte 14">
            <a:extLst>
              <a:ext uri="{FF2B5EF4-FFF2-40B4-BE49-F238E27FC236}">
                <a16:creationId xmlns:a16="http://schemas.microsoft.com/office/drawing/2014/main" id="{9A5DD47B-3B59-D68A-89AB-02F8A698F0D2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 recte 8">
            <a:extLst>
              <a:ext uri="{FF2B5EF4-FFF2-40B4-BE49-F238E27FC236}">
                <a16:creationId xmlns:a16="http://schemas.microsoft.com/office/drawing/2014/main" id="{91779DAF-8B0D-915D-5CC0-975452950C46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1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CF282C5F-04F0-F2CF-EB93-57F859D6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7894312D-29AB-452D-3ADF-036CD5ADA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</p:spTree>
    <p:extLst>
      <p:ext uri="{BB962C8B-B14F-4D97-AF65-F5344CB8AC3E}">
        <p14:creationId xmlns:p14="http://schemas.microsoft.com/office/powerpoint/2010/main" val="252177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5C9382F-C70E-B25D-4D0D-8CADFF2E6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 dirty="0"/>
              <a:t>Feu clic per editar els estils del text del patró</a:t>
            </a:r>
          </a:p>
          <a:p>
            <a:pPr lvl="1"/>
            <a:r>
              <a:rPr lang="ca-ES" dirty="0"/>
              <a:t>Segon nivell</a:t>
            </a:r>
          </a:p>
          <a:p>
            <a:pPr lvl="2"/>
            <a:r>
              <a:rPr lang="ca-ES" dirty="0"/>
              <a:t>Tercer nivell</a:t>
            </a:r>
          </a:p>
          <a:p>
            <a:pPr lvl="3"/>
            <a:r>
              <a:rPr lang="ca-ES" dirty="0"/>
              <a:t>Quart nivell</a:t>
            </a:r>
          </a:p>
          <a:p>
            <a:pPr lvl="4"/>
            <a:r>
              <a:rPr lang="ca-ES" dirty="0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AC1C231-B32B-78DD-711A-42F5CEED4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13" name="Contenidor de text 10">
            <a:extLst>
              <a:ext uri="{FF2B5EF4-FFF2-40B4-BE49-F238E27FC236}">
                <a16:creationId xmlns:a16="http://schemas.microsoft.com/office/drawing/2014/main" id="{156A0F4F-406B-A297-35C6-DE4A9FBBB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14" name="Connector recte 13">
            <a:extLst>
              <a:ext uri="{FF2B5EF4-FFF2-40B4-BE49-F238E27FC236}">
                <a16:creationId xmlns:a16="http://schemas.microsoft.com/office/drawing/2014/main" id="{6ABD0AD5-0268-C5C5-D4A2-BD7E16314293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tge 1">
            <a:extLst>
              <a:ext uri="{FF2B5EF4-FFF2-40B4-BE49-F238E27FC236}">
                <a16:creationId xmlns:a16="http://schemas.microsoft.com/office/drawing/2014/main" id="{92596117-BAC5-0FCA-7148-B096E42918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Títol 1">
            <a:extLst>
              <a:ext uri="{FF2B5EF4-FFF2-40B4-BE49-F238E27FC236}">
                <a16:creationId xmlns:a16="http://schemas.microsoft.com/office/drawing/2014/main" id="{0AF6F2ED-45BB-BDCB-182C-08552721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cxnSp>
        <p:nvCxnSpPr>
          <p:cNvPr id="6" name="Connector recte 5">
            <a:extLst>
              <a:ext uri="{FF2B5EF4-FFF2-40B4-BE49-F238E27FC236}">
                <a16:creationId xmlns:a16="http://schemas.microsoft.com/office/drawing/2014/main" id="{EA48557A-DCF5-5044-E77C-23F24989B8D8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24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98F467F5-4161-6788-15D4-AC7AEB3BB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66FA8EFC-5915-F008-A199-940337D9D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F3E34B61-8FB8-CF23-8C19-F685C748C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0CBD785C-AF75-A534-86C1-B01AA9B44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15" name="Contenidor de text 10">
            <a:extLst>
              <a:ext uri="{FF2B5EF4-FFF2-40B4-BE49-F238E27FC236}">
                <a16:creationId xmlns:a16="http://schemas.microsoft.com/office/drawing/2014/main" id="{12D30F32-4314-24F9-32BD-B9E920885D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16" name="Connector recte 15">
            <a:extLst>
              <a:ext uri="{FF2B5EF4-FFF2-40B4-BE49-F238E27FC236}">
                <a16:creationId xmlns:a16="http://schemas.microsoft.com/office/drawing/2014/main" id="{33375983-02A7-855E-75BB-60A6AFBC488D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tge 1">
            <a:extLst>
              <a:ext uri="{FF2B5EF4-FFF2-40B4-BE49-F238E27FC236}">
                <a16:creationId xmlns:a16="http://schemas.microsoft.com/office/drawing/2014/main" id="{A9D062F7-4DED-640F-9B76-BB26857BDB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ítol 1">
            <a:extLst>
              <a:ext uri="{FF2B5EF4-FFF2-40B4-BE49-F238E27FC236}">
                <a16:creationId xmlns:a16="http://schemas.microsoft.com/office/drawing/2014/main" id="{A4BBC6C1-DAA5-F210-B995-CDAF2042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cxnSp>
        <p:nvCxnSpPr>
          <p:cNvPr id="8" name="Connector recte 7">
            <a:extLst>
              <a:ext uri="{FF2B5EF4-FFF2-40B4-BE49-F238E27FC236}">
                <a16:creationId xmlns:a16="http://schemas.microsoft.com/office/drawing/2014/main" id="{47DD29F9-5375-63A4-A87F-9090C65C1357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43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idor de text 10">
            <a:extLst>
              <a:ext uri="{FF2B5EF4-FFF2-40B4-BE49-F238E27FC236}">
                <a16:creationId xmlns:a16="http://schemas.microsoft.com/office/drawing/2014/main" id="{B08E25FB-9D33-B463-8956-CD6D11731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B881760C-E36E-F078-7177-6249FB980BB7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tge 2">
            <a:extLst>
              <a:ext uri="{FF2B5EF4-FFF2-40B4-BE49-F238E27FC236}">
                <a16:creationId xmlns:a16="http://schemas.microsoft.com/office/drawing/2014/main" id="{71D12BE3-F723-33CF-BC37-20E3532F3B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ítol 1">
            <a:extLst>
              <a:ext uri="{FF2B5EF4-FFF2-40B4-BE49-F238E27FC236}">
                <a16:creationId xmlns:a16="http://schemas.microsoft.com/office/drawing/2014/main" id="{A6013E6B-55F7-D9F5-4669-0F700B3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>
            <a:lvl1pPr>
              <a:defRPr>
                <a:latin typeface="Rockwell" panose="02060603020205020403" pitchFamily="18" charset="0"/>
              </a:defRPr>
            </a:lvl1pPr>
          </a:lstStyle>
          <a:p>
            <a:r>
              <a:rPr lang="ca-ES" dirty="0"/>
              <a:t>Feu clic aquí per editar l'estil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B72103A4-65AC-B66C-4AF2-688F1393BFBB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062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idor de text 10">
            <a:extLst>
              <a:ext uri="{FF2B5EF4-FFF2-40B4-BE49-F238E27FC236}">
                <a16:creationId xmlns:a16="http://schemas.microsoft.com/office/drawing/2014/main" id="{B08E25FB-9D33-B463-8956-CD6D11731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77600" y="6358420"/>
            <a:ext cx="831574" cy="334479"/>
          </a:xfrm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latin typeface="Abadi" panose="020B06040201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ca-ES" dirty="0"/>
              <a:t>#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B881760C-E36E-F078-7177-6249FB980BB7}"/>
              </a:ext>
            </a:extLst>
          </p:cNvPr>
          <p:cNvCxnSpPr>
            <a:cxnSpLocks/>
          </p:cNvCxnSpPr>
          <p:nvPr userDrawn="1"/>
        </p:nvCxnSpPr>
        <p:spPr>
          <a:xfrm>
            <a:off x="11410120" y="6363666"/>
            <a:ext cx="0" cy="357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tge 2">
            <a:extLst>
              <a:ext uri="{FF2B5EF4-FFF2-40B4-BE49-F238E27FC236}">
                <a16:creationId xmlns:a16="http://schemas.microsoft.com/office/drawing/2014/main" id="{71D12BE3-F723-33CF-BC37-20E3532F3B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53090" r="1661" b="38960"/>
          <a:stretch/>
        </p:blipFill>
        <p:spPr>
          <a:xfrm>
            <a:off x="-41945" y="-33556"/>
            <a:ext cx="12600000" cy="1038893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B72103A4-65AC-B66C-4AF2-688F1393BFBB}"/>
              </a:ext>
            </a:extLst>
          </p:cNvPr>
          <p:cNvCxnSpPr>
            <a:cxnSpLocks/>
          </p:cNvCxnSpPr>
          <p:nvPr userDrawn="1"/>
        </p:nvCxnSpPr>
        <p:spPr>
          <a:xfrm>
            <a:off x="0" y="950253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81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99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7C4997A-3CEC-106C-E929-2CB98C37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6610A6C1-9B49-59A7-C136-B8738C2B7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B7C97153-D89F-5578-8150-3CF5B63C7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944C528-998D-AC0A-7505-40212BBC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A40A36-8AB7-4D36-883D-877DFF8D23B2}" type="datetimeFigureOut">
              <a:rPr lang="ca-ES" smtClean="0"/>
              <a:t>19/6/2024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B076D2FB-0164-AD0A-78E0-B368D744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6A26406E-BCA8-E3C8-7B3D-887E8D4B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78367-39EA-444B-B5F7-0CBE511068E9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9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B933F8C5-0CDE-C304-9CB9-CEC921B0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FF18AF5-3D05-DC07-CC15-9B284B7BA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679C228-5789-9A1E-B2F7-AA91948BE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ell MT" panose="02020503060305020303" pitchFamily="18" charset="0"/>
              </a:defRPr>
            </a:lvl1pPr>
          </a:lstStyle>
          <a:p>
            <a:fld id="{50978367-39EA-444B-B5F7-0CBE511068E9}" type="slidenum">
              <a:rPr lang="ca-ES" smtClean="0"/>
              <a:pPr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1588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25.emf"/><Relationship Id="rId21" Type="http://schemas.openxmlformats.org/officeDocument/2006/relationships/image" Target="../media/image34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22.bin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33.bin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28.bin"/><Relationship Id="rId22" Type="http://schemas.openxmlformats.org/officeDocument/2006/relationships/oleObject" Target="../embeddings/oleObject3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42.bin"/><Relationship Id="rId3" Type="http://schemas.openxmlformats.org/officeDocument/2006/relationships/image" Target="../media/image31.emf"/><Relationship Id="rId21" Type="http://schemas.openxmlformats.org/officeDocument/2006/relationships/image" Target="../media/image34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34.bin"/><Relationship Id="rId16" Type="http://schemas.openxmlformats.org/officeDocument/2006/relationships/oleObject" Target="../embeddings/oleObject41.bin"/><Relationship Id="rId20" Type="http://schemas.openxmlformats.org/officeDocument/2006/relationships/oleObject" Target="../embeddings/oleObject4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28.emf"/><Relationship Id="rId24" Type="http://schemas.openxmlformats.org/officeDocument/2006/relationships/oleObject" Target="../embeddings/oleObject45.bin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23" Type="http://schemas.openxmlformats.org/officeDocument/2006/relationships/image" Target="../media/image35.emf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40.bin"/><Relationship Id="rId22" Type="http://schemas.openxmlformats.org/officeDocument/2006/relationships/oleObject" Target="../embeddings/oleObject4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54.bin"/><Relationship Id="rId26" Type="http://schemas.openxmlformats.org/officeDocument/2006/relationships/image" Target="../media/image38.png"/><Relationship Id="rId3" Type="http://schemas.openxmlformats.org/officeDocument/2006/relationships/image" Target="../media/image31.emf"/><Relationship Id="rId21" Type="http://schemas.openxmlformats.org/officeDocument/2006/relationships/image" Target="../media/image34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46.bin"/><Relationship Id="rId16" Type="http://schemas.openxmlformats.org/officeDocument/2006/relationships/oleObject" Target="../embeddings/oleObject53.bin"/><Relationship Id="rId20" Type="http://schemas.openxmlformats.org/officeDocument/2006/relationships/oleObject" Target="../embeddings/oleObject5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38.emf"/><Relationship Id="rId24" Type="http://schemas.openxmlformats.org/officeDocument/2006/relationships/oleObject" Target="../embeddings/oleObject57.bin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23" Type="http://schemas.openxmlformats.org/officeDocument/2006/relationships/image" Target="../media/image35.emf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37.emf"/><Relationship Id="rId14" Type="http://schemas.openxmlformats.org/officeDocument/2006/relationships/oleObject" Target="../embeddings/oleObject52.bin"/><Relationship Id="rId22" Type="http://schemas.openxmlformats.org/officeDocument/2006/relationships/oleObject" Target="../embeddings/oleObject5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image" Target="../media/image39.emf"/><Relationship Id="rId18" Type="http://schemas.openxmlformats.org/officeDocument/2006/relationships/oleObject" Target="../embeddings/oleObject66.bin"/><Relationship Id="rId26" Type="http://schemas.openxmlformats.org/officeDocument/2006/relationships/image" Target="../media/image41.png"/><Relationship Id="rId3" Type="http://schemas.openxmlformats.org/officeDocument/2006/relationships/image" Target="../media/image31.emf"/><Relationship Id="rId21" Type="http://schemas.openxmlformats.org/officeDocument/2006/relationships/image" Target="../media/image34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63.bin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2" Type="http://schemas.openxmlformats.org/officeDocument/2006/relationships/oleObject" Target="../embeddings/oleObject58.bin"/><Relationship Id="rId16" Type="http://schemas.openxmlformats.org/officeDocument/2006/relationships/oleObject" Target="../embeddings/oleObject65.bin"/><Relationship Id="rId20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0.bin"/><Relationship Id="rId11" Type="http://schemas.openxmlformats.org/officeDocument/2006/relationships/image" Target="../media/image28.emf"/><Relationship Id="rId24" Type="http://schemas.openxmlformats.org/officeDocument/2006/relationships/oleObject" Target="../embeddings/oleObject69.bin"/><Relationship Id="rId5" Type="http://schemas.openxmlformats.org/officeDocument/2006/relationships/image" Target="../media/image25.emf"/><Relationship Id="rId15" Type="http://schemas.openxmlformats.org/officeDocument/2006/relationships/image" Target="../media/image40.emf"/><Relationship Id="rId23" Type="http://schemas.openxmlformats.org/officeDocument/2006/relationships/image" Target="../media/image35.emf"/><Relationship Id="rId10" Type="http://schemas.openxmlformats.org/officeDocument/2006/relationships/oleObject" Target="../embeddings/oleObject62.bin"/><Relationship Id="rId19" Type="http://schemas.openxmlformats.org/officeDocument/2006/relationships/image" Target="../media/image33.emf"/><Relationship Id="rId4" Type="http://schemas.openxmlformats.org/officeDocument/2006/relationships/oleObject" Target="../embeddings/oleObject59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64.bin"/><Relationship Id="rId22" Type="http://schemas.openxmlformats.org/officeDocument/2006/relationships/oleObject" Target="../embeddings/oleObject6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78.bin"/><Relationship Id="rId26" Type="http://schemas.openxmlformats.org/officeDocument/2006/relationships/image" Target="../media/image44.emf"/><Relationship Id="rId3" Type="http://schemas.openxmlformats.org/officeDocument/2006/relationships/image" Target="../media/image25.emf"/><Relationship Id="rId21" Type="http://schemas.openxmlformats.org/officeDocument/2006/relationships/oleObject" Target="../embeddings/oleObject79.bin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75.bin"/><Relationship Id="rId17" Type="http://schemas.openxmlformats.org/officeDocument/2006/relationships/image" Target="../media/image33.emf"/><Relationship Id="rId25" Type="http://schemas.openxmlformats.org/officeDocument/2006/relationships/oleObject" Target="../embeddings/oleObject81.bin"/><Relationship Id="rId2" Type="http://schemas.openxmlformats.org/officeDocument/2006/relationships/oleObject" Target="../embeddings/oleObject70.bin"/><Relationship Id="rId16" Type="http://schemas.openxmlformats.org/officeDocument/2006/relationships/oleObject" Target="../embeddings/oleObject77.bin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29.emf"/><Relationship Id="rId24" Type="http://schemas.openxmlformats.org/officeDocument/2006/relationships/image" Target="../media/image43.emf"/><Relationship Id="rId5" Type="http://schemas.openxmlformats.org/officeDocument/2006/relationships/image" Target="../media/image26.emf"/><Relationship Id="rId15" Type="http://schemas.openxmlformats.org/officeDocument/2006/relationships/image" Target="../media/image41.emf"/><Relationship Id="rId23" Type="http://schemas.openxmlformats.org/officeDocument/2006/relationships/oleObject" Target="../embeddings/oleObject80.bin"/><Relationship Id="rId10" Type="http://schemas.openxmlformats.org/officeDocument/2006/relationships/oleObject" Target="../embeddings/oleObject74.bin"/><Relationship Id="rId19" Type="http://schemas.openxmlformats.org/officeDocument/2006/relationships/image" Target="../media/image34.emf"/><Relationship Id="rId4" Type="http://schemas.openxmlformats.org/officeDocument/2006/relationships/oleObject" Target="../embeddings/oleObject71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76.bin"/><Relationship Id="rId22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29.emf"/><Relationship Id="rId18" Type="http://schemas.openxmlformats.org/officeDocument/2006/relationships/oleObject" Target="../embeddings/oleObject90.bin"/><Relationship Id="rId26" Type="http://schemas.openxmlformats.org/officeDocument/2006/relationships/image" Target="../media/image46.emf"/><Relationship Id="rId3" Type="http://schemas.openxmlformats.org/officeDocument/2006/relationships/image" Target="../media/image31.emf"/><Relationship Id="rId21" Type="http://schemas.openxmlformats.org/officeDocument/2006/relationships/image" Target="../media/image35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32.emf"/><Relationship Id="rId25" Type="http://schemas.openxmlformats.org/officeDocument/2006/relationships/oleObject" Target="../embeddings/oleObject93.bin"/><Relationship Id="rId2" Type="http://schemas.openxmlformats.org/officeDocument/2006/relationships/oleObject" Target="../embeddings/oleObject82.bin"/><Relationship Id="rId16" Type="http://schemas.openxmlformats.org/officeDocument/2006/relationships/oleObject" Target="../embeddings/oleObject89.bin"/><Relationship Id="rId20" Type="http://schemas.openxmlformats.org/officeDocument/2006/relationships/oleObject" Target="../embeddings/oleObject9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28.emf"/><Relationship Id="rId24" Type="http://schemas.openxmlformats.org/officeDocument/2006/relationships/image" Target="../media/image49.png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23" Type="http://schemas.openxmlformats.org/officeDocument/2006/relationships/image" Target="../media/image36.emf"/><Relationship Id="rId10" Type="http://schemas.openxmlformats.org/officeDocument/2006/relationships/oleObject" Target="../embeddings/oleObject86.bin"/><Relationship Id="rId19" Type="http://schemas.openxmlformats.org/officeDocument/2006/relationships/image" Target="../media/image45.e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88.bin"/><Relationship Id="rId22" Type="http://schemas.openxmlformats.org/officeDocument/2006/relationships/oleObject" Target="../embeddings/oleObject9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30.emf"/><Relationship Id="rId18" Type="http://schemas.openxmlformats.org/officeDocument/2006/relationships/oleObject" Target="../embeddings/oleObject102.bin"/><Relationship Id="rId3" Type="http://schemas.openxmlformats.org/officeDocument/2006/relationships/image" Target="../media/image25.emf"/><Relationship Id="rId21" Type="http://schemas.openxmlformats.org/officeDocument/2006/relationships/image" Target="../media/image35.emf"/><Relationship Id="rId7" Type="http://schemas.openxmlformats.org/officeDocument/2006/relationships/image" Target="../media/image27.emf"/><Relationship Id="rId12" Type="http://schemas.openxmlformats.org/officeDocument/2006/relationships/oleObject" Target="../embeddings/oleObject99.bin"/><Relationship Id="rId17" Type="http://schemas.openxmlformats.org/officeDocument/2006/relationships/image" Target="../media/image33.emf"/><Relationship Id="rId25" Type="http://schemas.openxmlformats.org/officeDocument/2006/relationships/image" Target="../media/image31.emf"/><Relationship Id="rId2" Type="http://schemas.openxmlformats.org/officeDocument/2006/relationships/oleObject" Target="../embeddings/oleObject94.bin"/><Relationship Id="rId16" Type="http://schemas.openxmlformats.org/officeDocument/2006/relationships/oleObject" Target="../embeddings/oleObject101.bin"/><Relationship Id="rId20" Type="http://schemas.openxmlformats.org/officeDocument/2006/relationships/oleObject" Target="../embeddings/oleObject10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29.emf"/><Relationship Id="rId24" Type="http://schemas.openxmlformats.org/officeDocument/2006/relationships/oleObject" Target="../embeddings/oleObject105.bin"/><Relationship Id="rId5" Type="http://schemas.openxmlformats.org/officeDocument/2006/relationships/image" Target="../media/image26.emf"/><Relationship Id="rId15" Type="http://schemas.openxmlformats.org/officeDocument/2006/relationships/image" Target="../media/image32.emf"/><Relationship Id="rId23" Type="http://schemas.openxmlformats.org/officeDocument/2006/relationships/image" Target="../media/image36.emf"/><Relationship Id="rId10" Type="http://schemas.openxmlformats.org/officeDocument/2006/relationships/oleObject" Target="../embeddings/oleObject98.bin"/><Relationship Id="rId19" Type="http://schemas.openxmlformats.org/officeDocument/2006/relationships/image" Target="../media/image34.e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28.emf"/><Relationship Id="rId14" Type="http://schemas.openxmlformats.org/officeDocument/2006/relationships/oleObject" Target="../embeddings/oleObject100.bin"/><Relationship Id="rId22" Type="http://schemas.openxmlformats.org/officeDocument/2006/relationships/oleObject" Target="../embeddings/oleObject10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emf"/><Relationship Id="rId9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67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2.xml"/><Relationship Id="rId7" Type="http://schemas.openxmlformats.org/officeDocument/2006/relationships/image" Target="../media/image75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1.png"/><Relationship Id="rId18" Type="http://schemas.openxmlformats.org/officeDocument/2006/relationships/image" Target="../media/image85.emf"/><Relationship Id="rId3" Type="http://schemas.openxmlformats.org/officeDocument/2006/relationships/tags" Target="../tags/tag15.xml"/><Relationship Id="rId21" Type="http://schemas.openxmlformats.org/officeDocument/2006/relationships/oleObject" Target="../embeddings/oleObject109.bin"/><Relationship Id="rId7" Type="http://schemas.openxmlformats.org/officeDocument/2006/relationships/tags" Target="../tags/tag19.xml"/><Relationship Id="rId12" Type="http://schemas.openxmlformats.org/officeDocument/2006/relationships/image" Target="../media/image80.png"/><Relationship Id="rId17" Type="http://schemas.openxmlformats.org/officeDocument/2006/relationships/oleObject" Target="../embeddings/oleObject107.bin"/><Relationship Id="rId25" Type="http://schemas.openxmlformats.org/officeDocument/2006/relationships/image" Target="../media/image78.png"/><Relationship Id="rId2" Type="http://schemas.openxmlformats.org/officeDocument/2006/relationships/tags" Target="../tags/tag14.xml"/><Relationship Id="rId16" Type="http://schemas.openxmlformats.org/officeDocument/2006/relationships/image" Target="../media/image84.png"/><Relationship Id="rId20" Type="http://schemas.openxmlformats.org/officeDocument/2006/relationships/image" Target="../media/image86.emf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79.png"/><Relationship Id="rId24" Type="http://schemas.openxmlformats.org/officeDocument/2006/relationships/image" Target="../media/image75.emf"/><Relationship Id="rId5" Type="http://schemas.openxmlformats.org/officeDocument/2006/relationships/tags" Target="../tags/tag17.xml"/><Relationship Id="rId15" Type="http://schemas.openxmlformats.org/officeDocument/2006/relationships/image" Target="../media/image83.png"/><Relationship Id="rId23" Type="http://schemas.openxmlformats.org/officeDocument/2006/relationships/oleObject" Target="../embeddings/oleObject110.bin"/><Relationship Id="rId10" Type="http://schemas.openxmlformats.org/officeDocument/2006/relationships/image" Target="../media/image76.png"/><Relationship Id="rId19" Type="http://schemas.openxmlformats.org/officeDocument/2006/relationships/oleObject" Target="../embeddings/oleObject108.bin"/><Relationship Id="rId4" Type="http://schemas.openxmlformats.org/officeDocument/2006/relationships/tags" Target="../tags/tag16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82.png"/><Relationship Id="rId22" Type="http://schemas.openxmlformats.org/officeDocument/2006/relationships/image" Target="../media/image8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2.bin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0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89.png"/><Relationship Id="rId10" Type="http://schemas.openxmlformats.org/officeDocument/2006/relationships/image" Target="../media/image91.png"/><Relationship Id="rId4" Type="http://schemas.openxmlformats.org/officeDocument/2006/relationships/image" Target="../media/image88.png"/><Relationship Id="rId9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13" Type="http://schemas.openxmlformats.org/officeDocument/2006/relationships/image" Target="../media/image91.png"/><Relationship Id="rId3" Type="http://schemas.openxmlformats.org/officeDocument/2006/relationships/tags" Target="../tags/tag24.xml"/><Relationship Id="rId7" Type="http://schemas.openxmlformats.org/officeDocument/2006/relationships/image" Target="../media/image89.png"/><Relationship Id="rId12" Type="http://schemas.openxmlformats.org/officeDocument/2006/relationships/image" Target="../media/image8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5.emf"/><Relationship Id="rId5" Type="http://schemas.openxmlformats.org/officeDocument/2006/relationships/tags" Target="../tags/tag26.xml"/><Relationship Id="rId15" Type="http://schemas.openxmlformats.org/officeDocument/2006/relationships/image" Target="../media/image94.png"/><Relationship Id="rId10" Type="http://schemas.openxmlformats.org/officeDocument/2006/relationships/oleObject" Target="../embeddings/oleObject114.bin"/><Relationship Id="rId4" Type="http://schemas.openxmlformats.org/officeDocument/2006/relationships/tags" Target="../tags/tag25.xml"/><Relationship Id="rId9" Type="http://schemas.openxmlformats.org/officeDocument/2006/relationships/image" Target="../media/image92.emf"/><Relationship Id="rId1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oleObject" Target="../embeddings/oleObject116.bin"/><Relationship Id="rId18" Type="http://schemas.openxmlformats.org/officeDocument/2006/relationships/image" Target="../media/image100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96.emf"/><Relationship Id="rId17" Type="http://schemas.openxmlformats.org/officeDocument/2006/relationships/image" Target="../media/image99.png"/><Relationship Id="rId2" Type="http://schemas.openxmlformats.org/officeDocument/2006/relationships/tags" Target="../tags/tag28.xml"/><Relationship Id="rId16" Type="http://schemas.openxmlformats.org/officeDocument/2006/relationships/image" Target="../media/image98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oleObject" Target="../embeddings/oleObject115.bin"/><Relationship Id="rId5" Type="http://schemas.openxmlformats.org/officeDocument/2006/relationships/tags" Target="../tags/tag31.xml"/><Relationship Id="rId15" Type="http://schemas.openxmlformats.org/officeDocument/2006/relationships/image" Target="../media/image97.png"/><Relationship Id="rId10" Type="http://schemas.openxmlformats.org/officeDocument/2006/relationships/image" Target="../media/image95.png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7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102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75.emf"/><Relationship Id="rId2" Type="http://schemas.openxmlformats.org/officeDocument/2006/relationships/tags" Target="../tags/tag36.xml"/><Relationship Id="rId16" Type="http://schemas.openxmlformats.org/officeDocument/2006/relationships/image" Target="../media/image105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oleObject" Target="../embeddings/oleObject117.bin"/><Relationship Id="rId5" Type="http://schemas.openxmlformats.org/officeDocument/2006/relationships/tags" Target="../tags/tag39.xml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4" Type="http://schemas.openxmlformats.org/officeDocument/2006/relationships/tags" Target="../tags/tag38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4CDA70-5A74-2F0C-BFF3-DDE663858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630" y="703516"/>
            <a:ext cx="8821272" cy="3025801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Rockwell" panose="02060603020205020403" pitchFamily="18" charset="0"/>
              </a:rPr>
              <a:t>Modifying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catalytic sustainability: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aromaticity, conceptual DFT and steric mapping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E8CC566C-9FD0-3341-B402-745AC39F2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630" y="4571208"/>
            <a:ext cx="4204447" cy="503797"/>
          </a:xfrm>
        </p:spPr>
        <p:txBody>
          <a:bodyPr/>
          <a:lstStyle/>
          <a:p>
            <a:pPr algn="l"/>
            <a:r>
              <a:rPr lang="ca-ES" b="1" dirty="0">
                <a:latin typeface="Rockwell" panose="02060603020205020403" pitchFamily="18" charset="0"/>
              </a:rPr>
              <a:t>Carles Alcaide i Blaya</a:t>
            </a:r>
          </a:p>
        </p:txBody>
      </p:sp>
      <p:sp>
        <p:nvSpPr>
          <p:cNvPr id="4" name="Subtítol 2">
            <a:extLst>
              <a:ext uri="{FF2B5EF4-FFF2-40B4-BE49-F238E27FC236}">
                <a16:creationId xmlns:a16="http://schemas.microsoft.com/office/drawing/2014/main" id="{5978F60D-19FF-F270-64CF-29237FF21602}"/>
              </a:ext>
            </a:extLst>
          </p:cNvPr>
          <p:cNvSpPr txBox="1">
            <a:spLocks/>
          </p:cNvSpPr>
          <p:nvPr/>
        </p:nvSpPr>
        <p:spPr>
          <a:xfrm>
            <a:off x="977630" y="5352211"/>
            <a:ext cx="4204447" cy="1112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1600" u="sng" dirty="0">
                <a:latin typeface="Rockwell" panose="02060603020205020403" pitchFamily="18" charset="0"/>
              </a:rPr>
              <a:t>Supervisors: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Dr. Albert Poater Teixidor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Dra. Sílvia Simon </a:t>
            </a:r>
            <a:r>
              <a:rPr lang="ca-ES" sz="1600" dirty="0" err="1">
                <a:latin typeface="Rockwell" panose="02060603020205020403" pitchFamily="18" charset="0"/>
              </a:rPr>
              <a:t>Rabaseda</a:t>
            </a:r>
            <a:endParaRPr lang="ca-ES" sz="1600" dirty="0">
              <a:latin typeface="Rockwell" panose="02060603020205020403" pitchFamily="18" charset="0"/>
            </a:endParaRP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505E5254-7A69-ECE0-1790-5D4CE15B8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12" y="5764865"/>
            <a:ext cx="1936375" cy="752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B1855F-670F-CA60-140E-1220A392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67" y="5110865"/>
            <a:ext cx="1720263" cy="7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6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FCADF474-4278-971B-97F3-188462CCD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4F2ABA5D-9300-FBC0-1335-6719B223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89DA2CF9-F958-1292-286A-AFF429473F02}"/>
              </a:ext>
            </a:extLst>
          </p:cNvPr>
          <p:cNvCxnSpPr>
            <a:cxnSpLocks/>
          </p:cNvCxnSpPr>
          <p:nvPr/>
        </p:nvCxnSpPr>
        <p:spPr>
          <a:xfrm>
            <a:off x="4652682" y="968375"/>
            <a:ext cx="75393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QuadreDeText 1">
            <a:extLst>
              <a:ext uri="{FF2B5EF4-FFF2-40B4-BE49-F238E27FC236}">
                <a16:creationId xmlns:a16="http://schemas.microsoft.com/office/drawing/2014/main" id="{5F9C7EFE-7B21-7440-61A3-9602968D487E}"/>
              </a:ext>
            </a:extLst>
          </p:cNvPr>
          <p:cNvSpPr txBox="1"/>
          <p:nvPr/>
        </p:nvSpPr>
        <p:spPr>
          <a:xfrm>
            <a:off x="736978" y="1883391"/>
            <a:ext cx="103910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D97F30"/>
                </a:solidFill>
                <a:latin typeface="Rockwell" panose="02060603020205020403" pitchFamily="18" charset="0"/>
              </a:rPr>
              <a:t>Main objectives:</a:t>
            </a:r>
          </a:p>
          <a:p>
            <a:pPr algn="just"/>
            <a:endParaRPr lang="en-US" b="1" dirty="0">
              <a:latin typeface="Rockwell" panose="020606030202050204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Rockwell" panose="02060603020205020403" pitchFamily="18" charset="0"/>
              </a:rPr>
              <a:t>Investigate the behavior of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different catalyst structures </a:t>
            </a:r>
            <a:r>
              <a:rPr lang="en-US" dirty="0">
                <a:latin typeface="Rockwell" panose="02060603020205020403" pitchFamily="18" charset="0"/>
              </a:rPr>
              <a:t>to identify strategies to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lower activation barriers</a:t>
            </a:r>
            <a:r>
              <a:rPr lang="en-US" dirty="0">
                <a:latin typeface="Rockwell" panose="02060603020205020403" pitchFamily="18" charset="0"/>
              </a:rPr>
              <a:t>, enabling operation under milder conditions that reduce undesired parallel reactions.</a:t>
            </a:r>
          </a:p>
          <a:p>
            <a:pPr algn="just"/>
            <a:endParaRPr lang="en-US" dirty="0">
              <a:latin typeface="Rockwell" panose="020606030202050204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Rockwell" panose="02060603020205020403" pitchFamily="18" charset="0"/>
              </a:rPr>
              <a:t>Analyze the results obtained from the modifications made to the catalyst to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understand their impact on catalytic performance</a:t>
            </a:r>
            <a:r>
              <a:rPr lang="en-US" dirty="0">
                <a:latin typeface="Rockwell" panose="02060603020205020403" pitchFamily="18" charset="0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latin typeface="Rockwell" panose="020606030202050204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Rockwell" panose="02060603020205020403" pitchFamily="18" charset="0"/>
              </a:rPr>
              <a:t>Conduct various tests to </a:t>
            </a:r>
            <a:r>
              <a:rPr lang="en-US" b="1" dirty="0">
                <a:solidFill>
                  <a:srgbClr val="119FBF"/>
                </a:solidFill>
                <a:latin typeface="Rockwell" panose="02060603020205020403" pitchFamily="18" charset="0"/>
              </a:rPr>
              <a:t>provide a plausible explanation </a:t>
            </a:r>
            <a:r>
              <a:rPr lang="en-US" dirty="0">
                <a:latin typeface="Rockwell" panose="02060603020205020403" pitchFamily="18" charset="0"/>
              </a:rPr>
              <a:t>for the observed results, ensuring a thorough understanding of the catalytic processes involved.</a:t>
            </a:r>
          </a:p>
        </p:txBody>
      </p:sp>
    </p:spTree>
    <p:extLst>
      <p:ext uri="{BB962C8B-B14F-4D97-AF65-F5344CB8AC3E}">
        <p14:creationId xmlns:p14="http://schemas.microsoft.com/office/powerpoint/2010/main" val="703047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2960A672-948A-3014-22DB-386BE544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9" y="1246138"/>
            <a:ext cx="4975746" cy="3838196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Calculations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Gaussian 09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BP86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H, C, O, N, F and Si 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  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    SVP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Fe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      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SDD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M06 + PCM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H, C, O, N, F and Si       cc-</a:t>
            </a:r>
            <a:r>
              <a:rPr lang="en-US" sz="2000" dirty="0" err="1">
                <a:highlight>
                  <a:srgbClr val="FFFFFF"/>
                </a:highlight>
                <a:latin typeface="Rockwell" panose="02060603020205020403" pitchFamily="18" charset="0"/>
              </a:rPr>
              <a:t>pVTZ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Fe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      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  <a:sym typeface="Wingdings" panose="05000000000000000000" pitchFamily="2" charset="2"/>
              </a:rPr>
              <a:t>SDD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0A68B191-9B2A-89B5-5816-74EC1221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7" name="Contenidor de text 6">
            <a:extLst>
              <a:ext uri="{FF2B5EF4-FFF2-40B4-BE49-F238E27FC236}">
                <a16:creationId xmlns:a16="http://schemas.microsoft.com/office/drawing/2014/main" id="{9F2B28C4-1E78-F068-A1BC-94FCC583EA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pic>
        <p:nvPicPr>
          <p:cNvPr id="9" name="Imatge 8">
            <a:extLst>
              <a:ext uri="{FF2B5EF4-FFF2-40B4-BE49-F238E27FC236}">
                <a16:creationId xmlns:a16="http://schemas.microsoft.com/office/drawing/2014/main" id="{3F567898-E383-7B68-883B-F44BE6615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547" y="2873312"/>
            <a:ext cx="390580" cy="152421"/>
          </a:xfrm>
          <a:prstGeom prst="rect">
            <a:avLst/>
          </a:prstGeom>
        </p:spPr>
      </p:pic>
      <p:pic>
        <p:nvPicPr>
          <p:cNvPr id="10" name="Imatge 9">
            <a:extLst>
              <a:ext uri="{FF2B5EF4-FFF2-40B4-BE49-F238E27FC236}">
                <a16:creationId xmlns:a16="http://schemas.microsoft.com/office/drawing/2014/main" id="{87AE570A-7B36-3068-7D05-FA178329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32" y="3325759"/>
            <a:ext cx="390580" cy="152421"/>
          </a:xfrm>
          <a:prstGeom prst="rect">
            <a:avLst/>
          </a:prstGeom>
        </p:spPr>
      </p:pic>
      <p:pic>
        <p:nvPicPr>
          <p:cNvPr id="11" name="Imatge 10">
            <a:extLst>
              <a:ext uri="{FF2B5EF4-FFF2-40B4-BE49-F238E27FC236}">
                <a16:creationId xmlns:a16="http://schemas.microsoft.com/office/drawing/2014/main" id="{22618210-AEFA-32C9-F307-3FC6CFBD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073" y="4283025"/>
            <a:ext cx="390580" cy="152421"/>
          </a:xfrm>
          <a:prstGeom prst="rect">
            <a:avLst/>
          </a:prstGeom>
        </p:spPr>
      </p:pic>
      <p:pic>
        <p:nvPicPr>
          <p:cNvPr id="12" name="Imatge 11">
            <a:extLst>
              <a:ext uri="{FF2B5EF4-FFF2-40B4-BE49-F238E27FC236}">
                <a16:creationId xmlns:a16="http://schemas.microsoft.com/office/drawing/2014/main" id="{080C565B-52A7-9B6C-929D-745BCEC5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65" y="4721173"/>
            <a:ext cx="390580" cy="152421"/>
          </a:xfrm>
          <a:prstGeom prst="rect">
            <a:avLst/>
          </a:prstGeom>
        </p:spPr>
      </p:pic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6E4FB2DD-3E3A-4458-0B84-7A4DF4FBEE95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lau de tancament 3">
            <a:extLst>
              <a:ext uri="{FF2B5EF4-FFF2-40B4-BE49-F238E27FC236}">
                <a16:creationId xmlns:a16="http://schemas.microsoft.com/office/drawing/2014/main" id="{B1BA7DD7-E7A1-BAAA-072B-DA60FC7539CE}"/>
              </a:ext>
            </a:extLst>
          </p:cNvPr>
          <p:cNvSpPr/>
          <p:nvPr/>
        </p:nvSpPr>
        <p:spPr>
          <a:xfrm>
            <a:off x="4681079" y="2354778"/>
            <a:ext cx="216000" cy="1224000"/>
          </a:xfrm>
          <a:prstGeom prst="rightBrace">
            <a:avLst>
              <a:gd name="adj1" fmla="val 35133"/>
              <a:gd name="adj2" fmla="val 50000"/>
            </a:avLst>
          </a:prstGeom>
          <a:ln w="28575">
            <a:solidFill>
              <a:srgbClr val="BF4F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F3434"/>
              </a:solidFill>
            </a:endParaRPr>
          </a:p>
        </p:txBody>
      </p:sp>
      <p:sp>
        <p:nvSpPr>
          <p:cNvPr id="5" name="QuadreDeText 4">
            <a:extLst>
              <a:ext uri="{FF2B5EF4-FFF2-40B4-BE49-F238E27FC236}">
                <a16:creationId xmlns:a16="http://schemas.microsoft.com/office/drawing/2014/main" id="{A1D166E7-A38A-61C0-71B0-DD2838DC2BFF}"/>
              </a:ext>
            </a:extLst>
          </p:cNvPr>
          <p:cNvSpPr txBox="1"/>
          <p:nvPr/>
        </p:nvSpPr>
        <p:spPr>
          <a:xfrm>
            <a:off x="4955465" y="2759409"/>
            <a:ext cx="352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F3434"/>
                </a:solidFill>
                <a:latin typeface="Rockwell" panose="02060603020205020403" pitchFamily="18" charset="0"/>
              </a:rPr>
              <a:t>Optimization of the geometries</a:t>
            </a:r>
          </a:p>
        </p:txBody>
      </p:sp>
      <p:sp>
        <p:nvSpPr>
          <p:cNvPr id="8" name="Clau de tancament 7">
            <a:extLst>
              <a:ext uri="{FF2B5EF4-FFF2-40B4-BE49-F238E27FC236}">
                <a16:creationId xmlns:a16="http://schemas.microsoft.com/office/drawing/2014/main" id="{EEF8B3AE-3D8E-1675-674F-4D4F39184ECB}"/>
              </a:ext>
            </a:extLst>
          </p:cNvPr>
          <p:cNvSpPr/>
          <p:nvPr/>
        </p:nvSpPr>
        <p:spPr>
          <a:xfrm>
            <a:off x="4681079" y="3753094"/>
            <a:ext cx="216000" cy="1224000"/>
          </a:xfrm>
          <a:prstGeom prst="rightBrace">
            <a:avLst>
              <a:gd name="adj1" fmla="val 35133"/>
              <a:gd name="adj2" fmla="val 50000"/>
            </a:avLst>
          </a:prstGeom>
          <a:ln w="28575">
            <a:solidFill>
              <a:srgbClr val="119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19FBF"/>
              </a:solidFill>
            </a:endParaRPr>
          </a:p>
        </p:txBody>
      </p:sp>
      <p:sp>
        <p:nvSpPr>
          <p:cNvPr id="13" name="QuadreDeText 12">
            <a:extLst>
              <a:ext uri="{FF2B5EF4-FFF2-40B4-BE49-F238E27FC236}">
                <a16:creationId xmlns:a16="http://schemas.microsoft.com/office/drawing/2014/main" id="{7F10A238-5E91-F709-4135-321C83043EB7}"/>
              </a:ext>
            </a:extLst>
          </p:cNvPr>
          <p:cNvSpPr txBox="1"/>
          <p:nvPr/>
        </p:nvSpPr>
        <p:spPr>
          <a:xfrm>
            <a:off x="4955465" y="4157725"/>
            <a:ext cx="204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9FBF"/>
                </a:solidFill>
                <a:latin typeface="Rockwell" panose="02060603020205020403" pitchFamily="18" charset="0"/>
              </a:rPr>
              <a:t>Solvation energy</a:t>
            </a:r>
          </a:p>
        </p:txBody>
      </p:sp>
    </p:spTree>
    <p:extLst>
      <p:ext uri="{BB962C8B-B14F-4D97-AF65-F5344CB8AC3E}">
        <p14:creationId xmlns:p14="http://schemas.microsoft.com/office/powerpoint/2010/main" val="363404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7" name="Contenidor de contingut 5">
            <a:extLst>
              <a:ext uri="{FF2B5EF4-FFF2-40B4-BE49-F238E27FC236}">
                <a16:creationId xmlns:a16="http://schemas.microsoft.com/office/drawing/2014/main" id="{8A213E6F-38B0-97C9-FE38-EE683463B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8" y="12461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Steric maps (</a:t>
            </a:r>
            <a:r>
              <a:rPr lang="en-US" sz="2000" b="0" i="0" dirty="0" err="1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  <a:endParaRPr lang="en-US" sz="2000" dirty="0"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50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AAFF24C2-69A2-55C3-AE79-F9A5B67C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8" y="1246138"/>
            <a:ext cx="671443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Steric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maps (</a:t>
            </a:r>
            <a:r>
              <a:rPr lang="en-US" sz="2000" b="0" i="0" dirty="0" err="1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  <a:endParaRPr lang="en-US" sz="2000" dirty="0"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03E4573-55DB-66E7-9064-2B6AC03F5012}"/>
              </a:ext>
            </a:extLst>
          </p:cNvPr>
          <p:cNvSpPr/>
          <p:nvPr/>
        </p:nvSpPr>
        <p:spPr>
          <a:xfrm>
            <a:off x="237698" y="4128447"/>
            <a:ext cx="6204045" cy="9416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F531C88C-12D3-7019-0443-F7E3BB2809B5}"/>
              </a:ext>
            </a:extLst>
          </p:cNvPr>
          <p:cNvSpPr txBox="1"/>
          <p:nvPr/>
        </p:nvSpPr>
        <p:spPr>
          <a:xfrm>
            <a:off x="8167823" y="1246138"/>
            <a:ext cx="3334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Atomic charges:</a:t>
            </a:r>
          </a:p>
          <a:p>
            <a:r>
              <a:rPr lang="en-US" dirty="0">
                <a:latin typeface="Rockwell" panose="02060603020205020403" pitchFamily="18" charset="0"/>
              </a:rPr>
              <a:t>distribution of the electron density in each atom.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89F0976-9100-A8C5-152F-8A9FD01B0420}"/>
              </a:ext>
            </a:extLst>
          </p:cNvPr>
          <p:cNvSpPr txBox="1"/>
          <p:nvPr/>
        </p:nvSpPr>
        <p:spPr>
          <a:xfrm>
            <a:off x="7509574" y="2771784"/>
            <a:ext cx="365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Mayer Bond Order (MBO):</a:t>
            </a:r>
          </a:p>
          <a:p>
            <a:r>
              <a:rPr lang="en-US" dirty="0">
                <a:latin typeface="Rockwell" panose="02060603020205020403" pitchFamily="18" charset="0"/>
              </a:rPr>
              <a:t>average number of electrons shared between two atoms.</a:t>
            </a:r>
          </a:p>
        </p:txBody>
      </p:sp>
      <p:cxnSp>
        <p:nvCxnSpPr>
          <p:cNvPr id="11" name="Connector de fletxa recta 10">
            <a:extLst>
              <a:ext uri="{FF2B5EF4-FFF2-40B4-BE49-F238E27FC236}">
                <a16:creationId xmlns:a16="http://schemas.microsoft.com/office/drawing/2014/main" id="{87737F5C-AC9C-BD5E-348E-408BB7645CD7}"/>
              </a:ext>
            </a:extLst>
          </p:cNvPr>
          <p:cNvCxnSpPr>
            <a:cxnSpLocks/>
          </p:cNvCxnSpPr>
          <p:nvPr/>
        </p:nvCxnSpPr>
        <p:spPr>
          <a:xfrm flipV="1">
            <a:off x="6441743" y="1791495"/>
            <a:ext cx="1492022" cy="602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 de fletxa recta 12">
            <a:extLst>
              <a:ext uri="{FF2B5EF4-FFF2-40B4-BE49-F238E27FC236}">
                <a16:creationId xmlns:a16="http://schemas.microsoft.com/office/drawing/2014/main" id="{89661E23-824A-9189-5648-DE32E3B8F91D}"/>
              </a:ext>
            </a:extLst>
          </p:cNvPr>
          <p:cNvCxnSpPr/>
          <p:nvPr/>
        </p:nvCxnSpPr>
        <p:spPr>
          <a:xfrm>
            <a:off x="4208929" y="2918012"/>
            <a:ext cx="2985247" cy="2554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or de fletxa recta 15">
            <a:extLst>
              <a:ext uri="{FF2B5EF4-FFF2-40B4-BE49-F238E27FC236}">
                <a16:creationId xmlns:a16="http://schemas.microsoft.com/office/drawing/2014/main" id="{62F13B39-84E3-5020-02E0-E7FAB4FF09F8}"/>
              </a:ext>
            </a:extLst>
          </p:cNvPr>
          <p:cNvCxnSpPr/>
          <p:nvPr/>
        </p:nvCxnSpPr>
        <p:spPr>
          <a:xfrm>
            <a:off x="2958353" y="3321424"/>
            <a:ext cx="2756647" cy="1304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QuadreDeText 9">
            <a:extLst>
              <a:ext uri="{FF2B5EF4-FFF2-40B4-BE49-F238E27FC236}">
                <a16:creationId xmlns:a16="http://schemas.microsoft.com/office/drawing/2014/main" id="{74D3207B-3CB0-BD56-C398-F02C46FE4BEC}"/>
              </a:ext>
            </a:extLst>
          </p:cNvPr>
          <p:cNvSpPr txBox="1"/>
          <p:nvPr/>
        </p:nvSpPr>
        <p:spPr>
          <a:xfrm>
            <a:off x="0" y="6445313"/>
            <a:ext cx="62992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Chem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Phys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Lett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1983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97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270–274</a:t>
            </a:r>
          </a:p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J. Am. Chem. Soc.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1986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108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5708–5711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Imatge 8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[&#10;\boxed{f_k=-\left(\frac{\partial q_k}{\partial N}\right)_{\nu(r)} \, \Longrightarrow \, f_k=q_k^{N-1}-q_k^N}&#10;\]&#10;&#10;\end{document}" title="IguanaTex Bitmap Display">
            <a:extLst>
              <a:ext uri="{FF2B5EF4-FFF2-40B4-BE49-F238E27FC236}">
                <a16:creationId xmlns:a16="http://schemas.microsoft.com/office/drawing/2014/main" id="{B18A1A21-4C56-367F-F083-06B41E9FC5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06601"/>
            <a:ext cx="4473388" cy="815311"/>
          </a:xfrm>
          <a:prstGeom prst="rect">
            <a:avLst/>
          </a:prstGeom>
        </p:spPr>
      </p:pic>
      <p:sp>
        <p:nvSpPr>
          <p:cNvPr id="12" name="QuadreDeText 11">
            <a:extLst>
              <a:ext uri="{FF2B5EF4-FFF2-40B4-BE49-F238E27FC236}">
                <a16:creationId xmlns:a16="http://schemas.microsoft.com/office/drawing/2014/main" id="{F4100682-58E3-3EFA-B613-FA32AC11A636}"/>
              </a:ext>
            </a:extLst>
          </p:cNvPr>
          <p:cNvSpPr txBox="1"/>
          <p:nvPr/>
        </p:nvSpPr>
        <p:spPr>
          <a:xfrm>
            <a:off x="6096000" y="4050586"/>
            <a:ext cx="3852333" cy="1098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b="1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function:</a:t>
            </a:r>
          </a:p>
          <a:p>
            <a:pPr>
              <a:lnSpc>
                <a:spcPct val="125000"/>
              </a:lnSpc>
            </a:pPr>
            <a:r>
              <a:rPr lang="en-US" dirty="0">
                <a:highlight>
                  <a:srgbClr val="FFFFFF"/>
                </a:highlight>
                <a:latin typeface="Rockwell" panose="02060603020205020403" pitchFamily="18" charset="0"/>
              </a:rPr>
              <a:t>describes the capacity of an atom to deal with an electrophilic attack. </a:t>
            </a:r>
            <a:r>
              <a:rPr lang="en-US" b="1" dirty="0"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820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idor de contingut 5">
            <a:extLst>
              <a:ext uri="{FF2B5EF4-FFF2-40B4-BE49-F238E27FC236}">
                <a16:creationId xmlns:a16="http://schemas.microsoft.com/office/drawing/2014/main" id="{5FEC7E5B-4018-A7D3-21EB-E41D06B6E979}"/>
              </a:ext>
            </a:extLst>
          </p:cNvPr>
          <p:cNvSpPr txBox="1">
            <a:spLocks/>
          </p:cNvSpPr>
          <p:nvPr/>
        </p:nvSpPr>
        <p:spPr>
          <a:xfrm>
            <a:off x="237698" y="12461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D97F30"/>
                </a:solidFill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Steric maps (</a:t>
            </a:r>
            <a:r>
              <a:rPr lang="en-US" sz="2000" dirty="0" err="1"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9B9C0DE-BF59-92E4-CADD-0429FCB2869E}"/>
              </a:ext>
            </a:extLst>
          </p:cNvPr>
          <p:cNvSpPr/>
          <p:nvPr/>
        </p:nvSpPr>
        <p:spPr>
          <a:xfrm>
            <a:off x="237698" y="4582989"/>
            <a:ext cx="6204045" cy="94169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EEF506-5FF3-2842-6A4C-5443E95744E0}"/>
              </a:ext>
            </a:extLst>
          </p:cNvPr>
          <p:cNvSpPr/>
          <p:nvPr/>
        </p:nvSpPr>
        <p:spPr>
          <a:xfrm>
            <a:off x="237697" y="1811156"/>
            <a:ext cx="6204045" cy="227346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Imatge 14">
            <a:extLst>
              <a:ext uri="{FF2B5EF4-FFF2-40B4-BE49-F238E27FC236}">
                <a16:creationId xmlns:a16="http://schemas.microsoft.com/office/drawing/2014/main" id="{E425A92B-850F-856B-51CA-B36B4C3E6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t="34953" r="30819"/>
          <a:stretch/>
        </p:blipFill>
        <p:spPr>
          <a:xfrm>
            <a:off x="8367969" y="1112335"/>
            <a:ext cx="3438118" cy="2896671"/>
          </a:xfrm>
          <a:prstGeom prst="rect">
            <a:avLst/>
          </a:prstGeom>
        </p:spPr>
      </p:pic>
      <p:sp>
        <p:nvSpPr>
          <p:cNvPr id="8" name="QuadreDeText 7">
            <a:extLst>
              <a:ext uri="{FF2B5EF4-FFF2-40B4-BE49-F238E27FC236}">
                <a16:creationId xmlns:a16="http://schemas.microsoft.com/office/drawing/2014/main" id="{E3F6FBBD-E481-0378-CF46-542485C12185}"/>
              </a:ext>
            </a:extLst>
          </p:cNvPr>
          <p:cNvSpPr txBox="1"/>
          <p:nvPr/>
        </p:nvSpPr>
        <p:spPr>
          <a:xfrm>
            <a:off x="-2599" y="6603812"/>
            <a:ext cx="62992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Nat. </a:t>
            </a:r>
            <a:r>
              <a:rPr lang="fr-FR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Chem</a:t>
            </a:r>
            <a:r>
              <a:rPr lang="fr-FR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fr-FR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fr-FR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2019</a:t>
            </a:r>
            <a:r>
              <a:rPr lang="fr-FR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fr-FR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r>
            <a:r>
              <a:rPr lang="fr-FR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872–879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24" name="Agrupa 23">
            <a:extLst>
              <a:ext uri="{FF2B5EF4-FFF2-40B4-BE49-F238E27FC236}">
                <a16:creationId xmlns:a16="http://schemas.microsoft.com/office/drawing/2014/main" id="{86D71A32-100D-A4B1-A797-1933F821D7C7}"/>
              </a:ext>
            </a:extLst>
          </p:cNvPr>
          <p:cNvGrpSpPr>
            <a:grpSpLocks noChangeAspect="1"/>
          </p:cNvGrpSpPr>
          <p:nvPr/>
        </p:nvGrpSpPr>
        <p:grpSpPr>
          <a:xfrm>
            <a:off x="4362841" y="3922473"/>
            <a:ext cx="5034275" cy="2681339"/>
            <a:chOff x="3047543" y="511984"/>
            <a:chExt cx="7666183" cy="40831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19ECAF-28D0-4CC8-2464-C459E7BFC049}"/>
                </a:ext>
              </a:extLst>
            </p:cNvPr>
            <p:cNvSpPr/>
            <p:nvPr/>
          </p:nvSpPr>
          <p:spPr>
            <a:xfrm>
              <a:off x="3047543" y="534384"/>
              <a:ext cx="7666183" cy="406073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Agrupa 25">
              <a:extLst>
                <a:ext uri="{FF2B5EF4-FFF2-40B4-BE49-F238E27FC236}">
                  <a16:creationId xmlns:a16="http://schemas.microsoft.com/office/drawing/2014/main" id="{7C498435-455F-6B34-8EC3-72B283107869}"/>
                </a:ext>
              </a:extLst>
            </p:cNvPr>
            <p:cNvGrpSpPr/>
            <p:nvPr/>
          </p:nvGrpSpPr>
          <p:grpSpPr>
            <a:xfrm>
              <a:off x="3268976" y="511984"/>
              <a:ext cx="7195188" cy="4059663"/>
              <a:chOff x="3219956" y="511984"/>
              <a:chExt cx="7195188" cy="4059663"/>
            </a:xfrm>
          </p:grpSpPr>
          <p:grpSp>
            <p:nvGrpSpPr>
              <p:cNvPr id="27" name="Agrupa 26">
                <a:extLst>
                  <a:ext uri="{FF2B5EF4-FFF2-40B4-BE49-F238E27FC236}">
                    <a16:creationId xmlns:a16="http://schemas.microsoft.com/office/drawing/2014/main" id="{940947C5-86B4-89FA-980E-EBE169D9C8AC}"/>
                  </a:ext>
                </a:extLst>
              </p:cNvPr>
              <p:cNvGrpSpPr/>
              <p:nvPr/>
            </p:nvGrpSpPr>
            <p:grpSpPr>
              <a:xfrm>
                <a:off x="3219956" y="1085241"/>
                <a:ext cx="6786561" cy="3486406"/>
                <a:chOff x="4922852" y="2028544"/>
                <a:chExt cx="5094008" cy="2616904"/>
              </a:xfrm>
            </p:grpSpPr>
            <p:grpSp>
              <p:nvGrpSpPr>
                <p:cNvPr id="32" name="Agrupa 31">
                  <a:extLst>
                    <a:ext uri="{FF2B5EF4-FFF2-40B4-BE49-F238E27FC236}">
                      <a16:creationId xmlns:a16="http://schemas.microsoft.com/office/drawing/2014/main" id="{F9F6E8F7-38DB-B101-58DF-11FA68E95E3B}"/>
                    </a:ext>
                  </a:extLst>
                </p:cNvPr>
                <p:cNvGrpSpPr/>
                <p:nvPr/>
              </p:nvGrpSpPr>
              <p:grpSpPr>
                <a:xfrm>
                  <a:off x="4922852" y="2028544"/>
                  <a:ext cx="2346294" cy="2616904"/>
                  <a:chOff x="4922852" y="2009559"/>
                  <a:chExt cx="2346294" cy="2616904"/>
                </a:xfrm>
              </p:grpSpPr>
              <p:graphicFrame>
                <p:nvGraphicFramePr>
                  <p:cNvPr id="36" name="Objecte 35">
                    <a:extLst>
                      <a:ext uri="{FF2B5EF4-FFF2-40B4-BE49-F238E27FC236}">
                        <a16:creationId xmlns:a16="http://schemas.microsoft.com/office/drawing/2014/main" id="{CA1DC74D-EF79-5F59-EC5E-26C7D9D07FB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889812276"/>
                      </p:ext>
                    </p:extLst>
                  </p:nvPr>
                </p:nvGraphicFramePr>
                <p:xfrm>
                  <a:off x="5093493" y="2009559"/>
                  <a:ext cx="2005013" cy="203993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CS ChemDraw Drawing" r:id="rId3" imgW="2005003" imgH="2040296" progId="ChemDraw.Document.6.0">
                          <p:embed/>
                        </p:oleObj>
                      </mc:Choice>
                      <mc:Fallback>
                        <p:oleObj name="CS ChemDraw Drawing" r:id="rId3" imgW="2005003" imgH="2040296" progId="ChemDraw.Document.6.0">
                          <p:embed/>
                          <p:pic>
                            <p:nvPicPr>
                              <p:cNvPr id="3" name="Objecte 2">
                                <a:extLst>
                                  <a:ext uri="{FF2B5EF4-FFF2-40B4-BE49-F238E27FC236}">
                                    <a16:creationId xmlns:a16="http://schemas.microsoft.com/office/drawing/2014/main" id="{65D6C908-369F-A375-ACB2-9FB945BC422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093493" y="2009559"/>
                                <a:ext cx="2005013" cy="2039937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7" name="QuadreDeText 36">
                    <a:extLst>
                      <a:ext uri="{FF2B5EF4-FFF2-40B4-BE49-F238E27FC236}">
                        <a16:creationId xmlns:a16="http://schemas.microsoft.com/office/drawing/2014/main" id="{3C0E931C-CB6F-E3CA-40C1-8662FABD8953}"/>
                      </a:ext>
                    </a:extLst>
                  </p:cNvPr>
                  <p:cNvSpPr txBox="1"/>
                  <p:nvPr/>
                </p:nvSpPr>
                <p:spPr>
                  <a:xfrm>
                    <a:off x="4922852" y="4239491"/>
                    <a:ext cx="2346294" cy="386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Rockwell" panose="02060603020205020403" pitchFamily="18" charset="0"/>
                      </a:rPr>
                      <a:t>%</a:t>
                    </a:r>
                    <a:r>
                      <a:rPr lang="en-US" sz="1600" i="1" dirty="0" err="1">
                        <a:latin typeface="Rockwell" panose="02060603020205020403" pitchFamily="18" charset="0"/>
                      </a:rPr>
                      <a:t>V</a:t>
                    </a:r>
                    <a:r>
                      <a:rPr lang="en-US" sz="1600" i="1" baseline="-25000" dirty="0" err="1">
                        <a:latin typeface="Rockwell" panose="02060603020205020403" pitchFamily="18" charset="0"/>
                      </a:rPr>
                      <a:t>bur</a:t>
                    </a:r>
                    <a:endParaRPr lang="en-US" sz="1600" i="1" baseline="-25000" dirty="0">
                      <a:latin typeface="Rockwell" panose="02060603020205020403" pitchFamily="18" charset="0"/>
                    </a:endParaRPr>
                  </a:p>
                </p:txBody>
              </p:sp>
            </p:grpSp>
            <p:grpSp>
              <p:nvGrpSpPr>
                <p:cNvPr id="33" name="Agrupa 32">
                  <a:extLst>
                    <a:ext uri="{FF2B5EF4-FFF2-40B4-BE49-F238E27FC236}">
                      <a16:creationId xmlns:a16="http://schemas.microsoft.com/office/drawing/2014/main" id="{5F5C6518-DEA1-0002-2C5E-E307AA389EAF}"/>
                    </a:ext>
                  </a:extLst>
                </p:cNvPr>
                <p:cNvGrpSpPr/>
                <p:nvPr/>
              </p:nvGrpSpPr>
              <p:grpSpPr>
                <a:xfrm>
                  <a:off x="7670566" y="2028544"/>
                  <a:ext cx="2346294" cy="2616904"/>
                  <a:chOff x="8178800" y="2009559"/>
                  <a:chExt cx="2346294" cy="2616904"/>
                </a:xfrm>
              </p:grpSpPr>
              <p:pic>
                <p:nvPicPr>
                  <p:cNvPr id="34" name="Imatge 33">
                    <a:extLst>
                      <a:ext uri="{FF2B5EF4-FFF2-40B4-BE49-F238E27FC236}">
                        <a16:creationId xmlns:a16="http://schemas.microsoft.com/office/drawing/2014/main" id="{4B27F248-522A-499C-023A-B8AB996B21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7730" t="9834" r="22525" b="6316"/>
                  <a:stretch/>
                </p:blipFill>
                <p:spPr>
                  <a:xfrm>
                    <a:off x="8219990" y="2009559"/>
                    <a:ext cx="2263915" cy="2042806"/>
                  </a:xfrm>
                  <a:prstGeom prst="rect">
                    <a:avLst/>
                  </a:prstGeom>
                </p:spPr>
              </p:pic>
              <p:sp>
                <p:nvSpPr>
                  <p:cNvPr id="35" name="QuadreDeText 34">
                    <a:extLst>
                      <a:ext uri="{FF2B5EF4-FFF2-40B4-BE49-F238E27FC236}">
                        <a16:creationId xmlns:a16="http://schemas.microsoft.com/office/drawing/2014/main" id="{44EFCF9A-2E2C-DF5C-CC00-4F97C93AEEE7}"/>
                      </a:ext>
                    </a:extLst>
                  </p:cNvPr>
                  <p:cNvSpPr txBox="1"/>
                  <p:nvPr/>
                </p:nvSpPr>
                <p:spPr>
                  <a:xfrm>
                    <a:off x="8178800" y="4239491"/>
                    <a:ext cx="2346294" cy="3869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i="1" dirty="0">
                        <a:latin typeface="Rockwell" panose="02060603020205020403" pitchFamily="18" charset="0"/>
                      </a:rPr>
                      <a:t>Steric maps</a:t>
                    </a:r>
                    <a:endParaRPr lang="en-US" sz="1600" i="1" baseline="-25000" dirty="0">
                      <a:latin typeface="Rockwell" panose="02060603020205020403" pitchFamily="18" charset="0"/>
                    </a:endParaRPr>
                  </a:p>
                </p:txBody>
              </p:sp>
            </p:grpSp>
          </p:grpSp>
          <p:cxnSp>
            <p:nvCxnSpPr>
              <p:cNvPr id="28" name="Connector de fletxa recta 27">
                <a:extLst>
                  <a:ext uri="{FF2B5EF4-FFF2-40B4-BE49-F238E27FC236}">
                    <a16:creationId xmlns:a16="http://schemas.microsoft.com/office/drawing/2014/main" id="{5B22A7E5-1908-44DE-49DD-C70C3814ACBA}"/>
                  </a:ext>
                </a:extLst>
              </p:cNvPr>
              <p:cNvCxnSpPr/>
              <p:nvPr/>
            </p:nvCxnSpPr>
            <p:spPr>
              <a:xfrm flipV="1">
                <a:off x="8469745" y="905164"/>
                <a:ext cx="0" cy="14962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Connector de fletxa recta 28">
                <a:extLst>
                  <a:ext uri="{FF2B5EF4-FFF2-40B4-BE49-F238E27FC236}">
                    <a16:creationId xmlns:a16="http://schemas.microsoft.com/office/drawing/2014/main" id="{F57B7AE7-B129-5542-AA7C-E77A8CEFC8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0509" y="2387602"/>
                <a:ext cx="1616367" cy="138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QuadreDeText 29">
                <a:extLst>
                  <a:ext uri="{FF2B5EF4-FFF2-40B4-BE49-F238E27FC236}">
                    <a16:creationId xmlns:a16="http://schemas.microsoft.com/office/drawing/2014/main" id="{AF924579-4B8A-C63E-A763-2215D0118E1C}"/>
                  </a:ext>
                </a:extLst>
              </p:cNvPr>
              <p:cNvSpPr txBox="1"/>
              <p:nvPr/>
            </p:nvSpPr>
            <p:spPr>
              <a:xfrm>
                <a:off x="6949576" y="511984"/>
                <a:ext cx="3016131" cy="515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Rockwell" panose="02060603020205020403" pitchFamily="18" charset="0"/>
                  </a:rPr>
                  <a:t>Y</a:t>
                </a:r>
              </a:p>
            </p:txBody>
          </p:sp>
          <p:sp>
            <p:nvSpPr>
              <p:cNvPr id="31" name="QuadreDeText 30">
                <a:extLst>
                  <a:ext uri="{FF2B5EF4-FFF2-40B4-BE49-F238E27FC236}">
                    <a16:creationId xmlns:a16="http://schemas.microsoft.com/office/drawing/2014/main" id="{F329757E-950C-9F04-43F8-1FB3D6FE2D18}"/>
                  </a:ext>
                </a:extLst>
              </p:cNvPr>
              <p:cNvSpPr txBox="1"/>
              <p:nvPr/>
            </p:nvSpPr>
            <p:spPr>
              <a:xfrm rot="5400000">
                <a:off x="9902401" y="2202937"/>
                <a:ext cx="656154" cy="369332"/>
              </a:xfrm>
              <a:prstGeom prst="rect">
                <a:avLst/>
              </a:prstGeom>
              <a:noFill/>
            </p:spPr>
            <p:txBody>
              <a:bodyPr vert="vert"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Rockwell" panose="02060603020205020403" pitchFamily="18" charset="0"/>
                  </a:rPr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4455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idor de contingut 5">
            <a:extLst>
              <a:ext uri="{FF2B5EF4-FFF2-40B4-BE49-F238E27FC236}">
                <a16:creationId xmlns:a16="http://schemas.microsoft.com/office/drawing/2014/main" id="{5D415F90-8E01-1926-2BA2-6FFCF7ABF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8" y="124613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000" b="1" i="0" dirty="0">
                <a:solidFill>
                  <a:srgbClr val="D97F30"/>
                </a:solidFill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Complementary studies</a:t>
            </a:r>
          </a:p>
          <a:p>
            <a:pPr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Electronic and geometrical indicators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Atomic charges (Natural Population Analysis)</a:t>
            </a:r>
          </a:p>
          <a:p>
            <a:pPr lvl="1">
              <a:lnSpc>
                <a:spcPct val="125000"/>
              </a:lnSpc>
            </a:pP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Mayer Bond Order (MBO)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Fukui function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</a:t>
            </a:r>
          </a:p>
          <a:p>
            <a:pPr lvl="1"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Bond lengths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Steric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 maps (</a:t>
            </a:r>
            <a:r>
              <a:rPr lang="en-US" sz="2000" b="0" i="0" dirty="0" err="1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SambVca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Rockwell" panose="02060603020205020403" pitchFamily="18" charset="0"/>
              </a:rPr>
              <a:t>)</a:t>
            </a:r>
            <a:endParaRPr lang="en-US" sz="2000" dirty="0">
              <a:highlight>
                <a:srgbClr val="FFFFFF"/>
              </a:highlight>
              <a:latin typeface="Rockwell" panose="02060603020205020403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000" dirty="0">
                <a:highlight>
                  <a:srgbClr val="FFFFFF"/>
                </a:highlight>
                <a:latin typeface="Rockwell" panose="02060603020205020403" pitchFamily="18" charset="0"/>
              </a:rPr>
              <a:t>Aromaticity (ESI-3D)</a:t>
            </a:r>
            <a:endParaRPr lang="en-US" sz="2000" b="0" i="0" dirty="0">
              <a:effectLst/>
              <a:highlight>
                <a:srgbClr val="FFFFFF"/>
              </a:highlight>
              <a:latin typeface="Rockwell" panose="02060603020205020403" pitchFamily="18" charset="0"/>
            </a:endParaRP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BE5FDE99-6E9B-F41B-3B2B-D1367CB7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4581BBBC-EBBA-1AB3-31B5-E0460AD26C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cxnSp>
        <p:nvCxnSpPr>
          <p:cNvPr id="2" name="Connector recte 1">
            <a:extLst>
              <a:ext uri="{FF2B5EF4-FFF2-40B4-BE49-F238E27FC236}">
                <a16:creationId xmlns:a16="http://schemas.microsoft.com/office/drawing/2014/main" id="{1E330FA5-3CEA-2859-558F-0574D2DBF2C1}"/>
              </a:ext>
            </a:extLst>
          </p:cNvPr>
          <p:cNvCxnSpPr>
            <a:cxnSpLocks/>
          </p:cNvCxnSpPr>
          <p:nvPr/>
        </p:nvCxnSpPr>
        <p:spPr>
          <a:xfrm>
            <a:off x="5871882" y="968375"/>
            <a:ext cx="63201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DEEF506-5FF3-2842-6A4C-5443E95744E0}"/>
              </a:ext>
            </a:extLst>
          </p:cNvPr>
          <p:cNvSpPr/>
          <p:nvPr/>
        </p:nvSpPr>
        <p:spPr>
          <a:xfrm>
            <a:off x="237697" y="1811156"/>
            <a:ext cx="6204045" cy="276084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F3586346-05F5-8C90-5964-9A55DB1950D2}"/>
              </a:ext>
            </a:extLst>
          </p:cNvPr>
          <p:cNvSpPr txBox="1"/>
          <p:nvPr/>
        </p:nvSpPr>
        <p:spPr>
          <a:xfrm>
            <a:off x="6289724" y="3075942"/>
            <a:ext cx="3302758" cy="282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u="sng" dirty="0">
                <a:latin typeface="Rockwell" panose="02060603020205020403" pitchFamily="18" charset="0"/>
              </a:rPr>
              <a:t>Used indices: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HOMA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Rockwell" panose="02060603020205020403" pitchFamily="18" charset="0"/>
              </a:rPr>
              <a:t>I</a:t>
            </a:r>
            <a:r>
              <a:rPr lang="en-US" baseline="-25000" dirty="0" err="1">
                <a:latin typeface="Rockwell" panose="02060603020205020403" pitchFamily="18" charset="0"/>
              </a:rPr>
              <a:t>ring</a:t>
            </a:r>
            <a:r>
              <a:rPr lang="en-US" dirty="0">
                <a:latin typeface="Rockwell" panose="02060603020205020403" pitchFamily="18" charset="0"/>
              </a:rPr>
              <a:t> - I</a:t>
            </a:r>
            <a:r>
              <a:rPr lang="en-US" baseline="-25000" dirty="0">
                <a:latin typeface="Rockwell" panose="02060603020205020403" pitchFamily="18" charset="0"/>
              </a:rPr>
              <a:t>NG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MCI - I</a:t>
            </a:r>
            <a:r>
              <a:rPr lang="en-US" baseline="-25000" dirty="0">
                <a:latin typeface="Rockwell" panose="02060603020205020403" pitchFamily="18" charset="0"/>
              </a:rPr>
              <a:t>NB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FLU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BOA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BLA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PDI</a:t>
            </a:r>
          </a:p>
        </p:txBody>
      </p:sp>
      <p:grpSp>
        <p:nvGrpSpPr>
          <p:cNvPr id="9" name="Agrupa 8">
            <a:extLst>
              <a:ext uri="{FF2B5EF4-FFF2-40B4-BE49-F238E27FC236}">
                <a16:creationId xmlns:a16="http://schemas.microsoft.com/office/drawing/2014/main" id="{FF1EE55B-69EB-C614-4DEB-948D31A2BF9B}"/>
              </a:ext>
            </a:extLst>
          </p:cNvPr>
          <p:cNvGrpSpPr>
            <a:grpSpLocks noChangeAspect="1"/>
          </p:cNvGrpSpPr>
          <p:nvPr/>
        </p:nvGrpSpPr>
        <p:grpSpPr>
          <a:xfrm>
            <a:off x="8299925" y="2320122"/>
            <a:ext cx="2914516" cy="4120136"/>
            <a:chOff x="4029308" y="507398"/>
            <a:chExt cx="4133385" cy="5843203"/>
          </a:xfrm>
        </p:grpSpPr>
        <p:sp>
          <p:nvSpPr>
            <p:cNvPr id="10" name="Pentàgon 9">
              <a:extLst>
                <a:ext uri="{FF2B5EF4-FFF2-40B4-BE49-F238E27FC236}">
                  <a16:creationId xmlns:a16="http://schemas.microsoft.com/office/drawing/2014/main" id="{1248D76B-8C91-1AAA-8D6E-B1C9093709F4}"/>
                </a:ext>
              </a:extLst>
            </p:cNvPr>
            <p:cNvSpPr/>
            <p:nvPr/>
          </p:nvSpPr>
          <p:spPr>
            <a:xfrm>
              <a:off x="5365376" y="1707776"/>
              <a:ext cx="1438835" cy="1385047"/>
            </a:xfrm>
            <a:prstGeom prst="pentagon">
              <a:avLst/>
            </a:prstGeom>
            <a:noFill/>
            <a:ln w="3810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Hexàgon 10">
              <a:extLst>
                <a:ext uri="{FF2B5EF4-FFF2-40B4-BE49-F238E27FC236}">
                  <a16:creationId xmlns:a16="http://schemas.microsoft.com/office/drawing/2014/main" id="{EABF26CF-1783-86AD-1B93-BD7898D46FE1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àgon 11">
              <a:extLst>
                <a:ext uri="{FF2B5EF4-FFF2-40B4-BE49-F238E27FC236}">
                  <a16:creationId xmlns:a16="http://schemas.microsoft.com/office/drawing/2014/main" id="{025D435D-7301-CC14-0985-F39069CEB350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QuadreDeText 13">
              <a:extLst>
                <a:ext uri="{FF2B5EF4-FFF2-40B4-BE49-F238E27FC236}">
                  <a16:creationId xmlns:a16="http://schemas.microsoft.com/office/drawing/2014/main" id="{36F27C42-4D99-B6E7-2ED3-8841491D6300}"/>
                </a:ext>
              </a:extLst>
            </p:cNvPr>
            <p:cNvSpPr txBox="1"/>
            <p:nvPr/>
          </p:nvSpPr>
          <p:spPr>
            <a:xfrm>
              <a:off x="5398995" y="2090580"/>
              <a:ext cx="1438836" cy="65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15" name="QuadreDeText 14">
              <a:extLst>
                <a:ext uri="{FF2B5EF4-FFF2-40B4-BE49-F238E27FC236}">
                  <a16:creationId xmlns:a16="http://schemas.microsoft.com/office/drawing/2014/main" id="{231D318E-353F-17B8-2EA8-28D34DF65C7A}"/>
                </a:ext>
              </a:extLst>
            </p:cNvPr>
            <p:cNvSpPr txBox="1"/>
            <p:nvPr/>
          </p:nvSpPr>
          <p:spPr>
            <a:xfrm>
              <a:off x="5398995" y="3556310"/>
              <a:ext cx="1438836" cy="65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16" name="QuadreDeText 15">
              <a:extLst>
                <a:ext uri="{FF2B5EF4-FFF2-40B4-BE49-F238E27FC236}">
                  <a16:creationId xmlns:a16="http://schemas.microsoft.com/office/drawing/2014/main" id="{B3F2A4B1-E6A4-B08D-CD29-B8242EECD98E}"/>
                </a:ext>
              </a:extLst>
            </p:cNvPr>
            <p:cNvSpPr txBox="1"/>
            <p:nvPr/>
          </p:nvSpPr>
          <p:spPr>
            <a:xfrm>
              <a:off x="5372100" y="5129616"/>
              <a:ext cx="1438836" cy="654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graphicFrame>
          <p:nvGraphicFramePr>
            <p:cNvPr id="13" name="Objecte 12">
              <a:extLst>
                <a:ext uri="{FF2B5EF4-FFF2-40B4-BE49-F238E27FC236}">
                  <a16:creationId xmlns:a16="http://schemas.microsoft.com/office/drawing/2014/main" id="{EE187C4F-4DC4-8EFB-77C4-508900D918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8554617"/>
                </p:ext>
              </p:extLst>
            </p:nvPr>
          </p:nvGraphicFramePr>
          <p:xfrm>
            <a:off x="4029308" y="507398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836269" imgH="1182182" progId="ChemDraw.Document.6.0">
                    <p:embed/>
                  </p:oleObj>
                </mc:Choice>
                <mc:Fallback>
                  <p:oleObj name="CS ChemDraw Drawing" r:id="rId2" imgW="836269" imgH="1182182" progId="ChemDraw.Document.6.0">
                    <p:embed/>
                    <p:pic>
                      <p:nvPicPr>
                        <p:cNvPr id="2" name="Objecte 1">
                          <a:extLst>
                            <a:ext uri="{FF2B5EF4-FFF2-40B4-BE49-F238E27FC236}">
                              <a16:creationId xmlns:a16="http://schemas.microsoft.com/office/drawing/2014/main" id="{A440EC0F-7E9D-B45B-D45A-AB25E75D3E9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029308" y="507398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8" name="Connector de fletxa recta 17">
            <a:extLst>
              <a:ext uri="{FF2B5EF4-FFF2-40B4-BE49-F238E27FC236}">
                <a16:creationId xmlns:a16="http://schemas.microsoft.com/office/drawing/2014/main" id="{EE9FF835-C42E-9803-3EA2-20DCE3DEF9E2}"/>
              </a:ext>
            </a:extLst>
          </p:cNvPr>
          <p:cNvCxnSpPr>
            <a:cxnSpLocks/>
          </p:cNvCxnSpPr>
          <p:nvPr/>
        </p:nvCxnSpPr>
        <p:spPr>
          <a:xfrm flipH="1">
            <a:off x="7713071" y="4326990"/>
            <a:ext cx="586854" cy="0"/>
          </a:xfrm>
          <a:prstGeom prst="straightConnector1">
            <a:avLst/>
          </a:prstGeom>
          <a:ln w="38100">
            <a:solidFill>
              <a:srgbClr val="119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 de fletxa recta 19">
            <a:extLst>
              <a:ext uri="{FF2B5EF4-FFF2-40B4-BE49-F238E27FC236}">
                <a16:creationId xmlns:a16="http://schemas.microsoft.com/office/drawing/2014/main" id="{C36D9AD8-602D-379A-22A8-EF2037EDADED}"/>
              </a:ext>
            </a:extLst>
          </p:cNvPr>
          <p:cNvCxnSpPr>
            <a:cxnSpLocks/>
          </p:cNvCxnSpPr>
          <p:nvPr/>
        </p:nvCxnSpPr>
        <p:spPr>
          <a:xfrm flipH="1">
            <a:off x="7226489" y="5707038"/>
            <a:ext cx="586854" cy="0"/>
          </a:xfrm>
          <a:prstGeom prst="straightConnector1">
            <a:avLst/>
          </a:prstGeom>
          <a:ln w="38100">
            <a:solidFill>
              <a:srgbClr val="119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07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AFD8DB65-F313-FE10-33EA-5DDDF1A167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725588"/>
              </p:ext>
            </p:extLst>
          </p:nvPr>
        </p:nvGraphicFramePr>
        <p:xfrm>
          <a:off x="2325687" y="3490912"/>
          <a:ext cx="7540625" cy="239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540415" imgH="2398097" progId="ChemDraw.Document.6.0">
                  <p:embed/>
                </p:oleObj>
              </mc:Choice>
              <mc:Fallback>
                <p:oleObj name="CS ChemDraw Drawing" r:id="rId2" imgW="7540415" imgH="239809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25687" y="3490912"/>
                        <a:ext cx="7540625" cy="2398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QuadreDeText 6">
            <a:extLst>
              <a:ext uri="{FF2B5EF4-FFF2-40B4-BE49-F238E27FC236}">
                <a16:creationId xmlns:a16="http://schemas.microsoft.com/office/drawing/2014/main" id="{9E5E2659-DAE1-CE4C-BEDF-B38330EBC582}"/>
              </a:ext>
            </a:extLst>
          </p:cNvPr>
          <p:cNvSpPr txBox="1"/>
          <p:nvPr/>
        </p:nvSpPr>
        <p:spPr>
          <a:xfrm>
            <a:off x="612396" y="1273434"/>
            <a:ext cx="10445087" cy="179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Examine how the presence of various electron-withdrawing (EWG) and electron-donating (EDG) substituents affects the reactivity and stability of ligands.</a:t>
            </a:r>
          </a:p>
          <a:p>
            <a:pPr>
              <a:lnSpc>
                <a:spcPct val="125000"/>
              </a:lnSpc>
            </a:pPr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Rockwell" panose="02060603020205020403" pitchFamily="18" charset="0"/>
              </a:rPr>
              <a:t>Introduction of a third annulated ring, aromatic, next to the 6-membered ring also annulated to the 5-membered ring of the cyclopentadienone.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3DB0EC80-C339-94BD-7FC9-BC2C10E50543}"/>
              </a:ext>
            </a:extLst>
          </p:cNvPr>
          <p:cNvSpPr txBox="1"/>
          <p:nvPr/>
        </p:nvSpPr>
        <p:spPr>
          <a:xfrm>
            <a:off x="0" y="6608276"/>
            <a:ext cx="62992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Chin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J. </a:t>
            </a:r>
            <a:r>
              <a:rPr lang="ca-ES" sz="105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Chem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2020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ca-ES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38</a:t>
            </a:r>
            <a:r>
              <a:rPr lang="ca-E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1360-1370</a:t>
            </a:r>
          </a:p>
        </p:txBody>
      </p:sp>
    </p:spTree>
    <p:extLst>
      <p:ext uri="{BB962C8B-B14F-4D97-AF65-F5344CB8AC3E}">
        <p14:creationId xmlns:p14="http://schemas.microsoft.com/office/powerpoint/2010/main" val="156460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83489"/>
              </p:ext>
            </p:extLst>
          </p:nvPr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013884"/>
              </p:ext>
            </p:extLst>
          </p:nvPr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32677" imgH="1295132" progId="ChemDraw.Document.6.0">
                  <p:embed/>
                </p:oleObj>
              </mc:Choice>
              <mc:Fallback>
                <p:oleObj name="CS ChemDraw Drawing" r:id="rId2" imgW="1732677" imgH="1295132" progId="ChemDraw.Document.6.0">
                  <p:embed/>
                  <p:pic>
                    <p:nvPicPr>
                      <p:cNvPr id="2" name="Objecte 1">
                        <a:extLst>
                          <a:ext uri="{FF2B5EF4-FFF2-40B4-BE49-F238E27FC236}">
                            <a16:creationId xmlns:a16="http://schemas.microsoft.com/office/drawing/2014/main" id="{BAEE3FB4-5551-3623-0735-70A3D24C4A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027630"/>
              </p:ext>
            </p:extLst>
          </p:nvPr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298" imgH="1334550" progId="ChemDraw.Document.6.0">
                  <p:embed/>
                </p:oleObj>
              </mc:Choice>
              <mc:Fallback>
                <p:oleObj name="CS ChemDraw Drawing" r:id="rId4" imgW="1732298" imgH="1334550" progId="ChemDraw.Document.6.0">
                  <p:embed/>
                  <p:pic>
                    <p:nvPicPr>
                      <p:cNvPr id="6" name="Objecte 5">
                        <a:extLst>
                          <a:ext uri="{FF2B5EF4-FFF2-40B4-BE49-F238E27FC236}">
                            <a16:creationId xmlns:a16="http://schemas.microsoft.com/office/drawing/2014/main" id="{4F881FF7-E529-7EDE-6726-9120AF5359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49062"/>
              </p:ext>
            </p:extLst>
          </p:nvPr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369" imgH="1343647" progId="ChemDraw.Document.6.0">
                  <p:embed/>
                </p:oleObj>
              </mc:Choice>
              <mc:Fallback>
                <p:oleObj name="CS ChemDraw Drawing" r:id="rId6" imgW="2384369" imgH="1343647" progId="ChemDraw.Document.6.0">
                  <p:embed/>
                  <p:pic>
                    <p:nvPicPr>
                      <p:cNvPr id="7" name="Objecte 6">
                        <a:extLst>
                          <a:ext uri="{FF2B5EF4-FFF2-40B4-BE49-F238E27FC236}">
                            <a16:creationId xmlns:a16="http://schemas.microsoft.com/office/drawing/2014/main" id="{EE78DBE2-4348-6733-E004-4B8005F9B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900394"/>
              </p:ext>
            </p:extLst>
          </p:nvPr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4026" progId="ChemDraw.Document.6.0">
                  <p:embed/>
                </p:oleObj>
              </mc:Choice>
              <mc:Fallback>
                <p:oleObj name="CS ChemDraw Drawing" r:id="rId8" imgW="2384747" imgH="1344026" progId="ChemDraw.Document.6.0">
                  <p:embed/>
                  <p:pic>
                    <p:nvPicPr>
                      <p:cNvPr id="8" name="Objecte 7">
                        <a:extLst>
                          <a:ext uri="{FF2B5EF4-FFF2-40B4-BE49-F238E27FC236}">
                            <a16:creationId xmlns:a16="http://schemas.microsoft.com/office/drawing/2014/main" id="{43B879A7-4472-9EE1-40FC-CBBC1B473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722865"/>
              </p:ext>
            </p:extLst>
          </p:nvPr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369" imgH="1344026" progId="ChemDraw.Document.6.0">
                  <p:embed/>
                </p:oleObj>
              </mc:Choice>
              <mc:Fallback>
                <p:oleObj name="CS ChemDraw Drawing" r:id="rId10" imgW="2384369" imgH="1344026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92B5E2CF-0E5B-8A9B-0D5E-3210112E49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005616"/>
              </p:ext>
            </p:extLst>
          </p:nvPr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5542" progId="ChemDraw.Document.6.0">
                  <p:embed/>
                </p:oleObj>
              </mc:Choice>
              <mc:Fallback>
                <p:oleObj name="CS ChemDraw Drawing" r:id="rId12" imgW="2384369" imgH="1345542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731F0E7A-EE65-3F1C-CCD9-0467FCB4E0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e 14">
            <a:extLst>
              <a:ext uri="{FF2B5EF4-FFF2-40B4-BE49-F238E27FC236}">
                <a16:creationId xmlns:a16="http://schemas.microsoft.com/office/drawing/2014/main" id="{70969889-9236-4EDC-8516-DBE28C74D4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651895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966845" imgH="1558934" progId="ChemDraw.Document.6.0">
                  <p:embed/>
                </p:oleObj>
              </mc:Choice>
              <mc:Fallback>
                <p:oleObj name="CS ChemDraw Drawing" r:id="rId14" imgW="2966845" imgH="1558934" progId="ChemDraw.Document.6.0">
                  <p:embed/>
                  <p:pic>
                    <p:nvPicPr>
                      <p:cNvPr id="2" name="Objecte 1">
                        <a:extLst>
                          <a:ext uri="{FF2B5EF4-FFF2-40B4-BE49-F238E27FC236}">
                            <a16:creationId xmlns:a16="http://schemas.microsoft.com/office/drawing/2014/main" id="{94A7E4C2-1270-F0C2-C026-86D20F36E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952504"/>
              </p:ext>
            </p:extLst>
          </p:nvPr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6" name="Objecte 5">
                        <a:extLst>
                          <a:ext uri="{FF2B5EF4-FFF2-40B4-BE49-F238E27FC236}">
                            <a16:creationId xmlns:a16="http://schemas.microsoft.com/office/drawing/2014/main" id="{77603D0B-FC08-CFF2-1942-BB9B3D0373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585088"/>
              </p:ext>
            </p:extLst>
          </p:nvPr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7" name="Objecte 6">
                        <a:extLst>
                          <a:ext uri="{FF2B5EF4-FFF2-40B4-BE49-F238E27FC236}">
                            <a16:creationId xmlns:a16="http://schemas.microsoft.com/office/drawing/2014/main" id="{A573476E-09A7-4CAE-D330-940AB551E7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58781"/>
              </p:ext>
            </p:extLst>
          </p:nvPr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8" name="Objecte 7">
                        <a:extLst>
                          <a:ext uri="{FF2B5EF4-FFF2-40B4-BE49-F238E27FC236}">
                            <a16:creationId xmlns:a16="http://schemas.microsoft.com/office/drawing/2014/main" id="{6240B79A-8D5B-3007-5ADD-B267A193F0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04360"/>
              </p:ext>
            </p:extLst>
          </p:nvPr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136C56D6-8A43-5E4F-5C3D-69BBD42A6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327466"/>
              </p:ext>
            </p:extLst>
          </p:nvPr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918591C3-B98D-A64B-576B-7376C53C5B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QuadreDeText 21">
            <a:extLst>
              <a:ext uri="{FF2B5EF4-FFF2-40B4-BE49-F238E27FC236}">
                <a16:creationId xmlns:a16="http://schemas.microsoft.com/office/drawing/2014/main" id="{2ABF82B4-9588-9171-7E57-3B1ACC759C6E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363486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8B30C0E9-C510-B233-8C02-D6898DB54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369" imgH="1343647" progId="ChemDraw.Document.6.0">
                  <p:embed/>
                </p:oleObj>
              </mc:Choice>
              <mc:Fallback>
                <p:oleObj name="CS ChemDraw Drawing" r:id="rId8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4026" progId="ChemDraw.Document.6.0">
                  <p:embed/>
                </p:oleObj>
              </mc:Choice>
              <mc:Fallback>
                <p:oleObj name="CS ChemDraw Drawing" r:id="rId12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369" imgH="1345542" progId="ChemDraw.Document.6.0">
                  <p:embed/>
                </p:oleObj>
              </mc:Choice>
              <mc:Fallback>
                <p:oleObj name="CS ChemDraw Drawing" r:id="rId14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3753-F2F7-D2D2-4D61-BCA1F952658F}"/>
              </a:ext>
            </a:extLst>
          </p:cNvPr>
          <p:cNvSpPr/>
          <p:nvPr/>
        </p:nvSpPr>
        <p:spPr>
          <a:xfrm>
            <a:off x="6136944" y="128210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0A6DC1-5F1B-52D6-09F9-1AE82B326A2A}"/>
              </a:ext>
            </a:extLst>
          </p:cNvPr>
          <p:cNvSpPr/>
          <p:nvPr/>
        </p:nvSpPr>
        <p:spPr>
          <a:xfrm>
            <a:off x="9000632" y="129441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117569" y="300245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46C12-7C3A-0C1E-F5F7-C94275DC1EC0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E3D8D-CB6F-168A-AC39-28D3F1D47677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FF32C0-AE3F-A336-834B-81C6B264E87B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02486E-45C7-34B5-1C64-F5A59178D38A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QuadreDeText 27">
            <a:extLst>
              <a:ext uri="{FF2B5EF4-FFF2-40B4-BE49-F238E27FC236}">
                <a16:creationId xmlns:a16="http://schemas.microsoft.com/office/drawing/2014/main" id="{0A31A348-B754-0E55-C615-FC48342C40E2}"/>
              </a:ext>
            </a:extLst>
          </p:cNvPr>
          <p:cNvSpPr txBox="1"/>
          <p:nvPr/>
        </p:nvSpPr>
        <p:spPr>
          <a:xfrm>
            <a:off x="5416299" y="3641746"/>
            <a:ext cx="3681663" cy="1200329"/>
          </a:xfrm>
          <a:prstGeom prst="rect">
            <a:avLst/>
          </a:prstGeom>
          <a:solidFill>
            <a:srgbClr val="51CEDF"/>
          </a:solidFill>
          <a:ln w="38100">
            <a:solidFill>
              <a:srgbClr val="377BA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ckwell" panose="02060603020205020403" pitchFamily="18" charset="0"/>
              </a:rPr>
              <a:t>ORIGINAL CATALYSTS</a:t>
            </a:r>
          </a:p>
        </p:txBody>
      </p:sp>
      <p:sp>
        <p:nvSpPr>
          <p:cNvPr id="31" name="QuadreDeText 30">
            <a:extLst>
              <a:ext uri="{FF2B5EF4-FFF2-40B4-BE49-F238E27FC236}">
                <a16:creationId xmlns:a16="http://schemas.microsoft.com/office/drawing/2014/main" id="{4A7126ED-DB58-52CB-223C-AD345E11C666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3560955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1A279AAA-40B8-2123-C136-2C64A7DCCA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223638"/>
              </p:ext>
            </p:extLst>
          </p:nvPr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3647" progId="ChemDraw.Document.6.0">
                  <p:embed/>
                </p:oleObj>
              </mc:Choice>
              <mc:Fallback>
                <p:oleObj name="CS ChemDraw Drawing" r:id="rId8" imgW="2384747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133607"/>
              </p:ext>
            </p:extLst>
          </p:nvPr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4026" progId="ChemDraw.Document.6.0">
                  <p:embed/>
                </p:oleObj>
              </mc:Choice>
              <mc:Fallback>
                <p:oleObj name="CS ChemDraw Drawing" r:id="rId12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369" imgH="1345542" progId="ChemDraw.Document.6.0">
                  <p:embed/>
                </p:oleObj>
              </mc:Choice>
              <mc:Fallback>
                <p:oleObj name="CS ChemDraw Drawing" r:id="rId14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123134" y="3003978"/>
            <a:ext cx="2811316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46C12-7C3A-0C1E-F5F7-C94275DC1EC0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E3D8D-CB6F-168A-AC39-28D3F1D47677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FF32C0-AE3F-A336-834B-81C6B264E87B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02486E-45C7-34B5-1C64-F5A59178D38A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1367D0-C2E2-0772-C4B4-63C24C1431E5}"/>
              </a:ext>
            </a:extLst>
          </p:cNvPr>
          <p:cNvSpPr/>
          <p:nvPr/>
        </p:nvSpPr>
        <p:spPr>
          <a:xfrm>
            <a:off x="379064" y="1302551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FCAAAA6C-B2B7-C90E-8EED-A1F8C88725FC}"/>
                  </a:ext>
                </a:extLst>
              </p:cNvPr>
              <p:cNvSpPr txBox="1"/>
              <p:nvPr/>
            </p:nvSpPr>
            <p:spPr>
              <a:xfrm>
                <a:off x="2803171" y="4184954"/>
                <a:ext cx="5556501" cy="1200329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ANNULATED RING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METHYL</a:t>
                </a:r>
              </a:p>
            </p:txBody>
          </p:sp>
        </mc:Choice>
        <mc:Fallback xmlns="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FCAAAA6C-B2B7-C90E-8EED-A1F8C8872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171" y="4184954"/>
                <a:ext cx="5556501" cy="1200329"/>
              </a:xfrm>
              <a:prstGeom prst="rect">
                <a:avLst/>
              </a:prstGeom>
              <a:blipFill>
                <a:blip r:embed="rId26"/>
                <a:stretch>
                  <a:fillRect t="-6931" b="-16337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QuadreDeText 30">
            <a:extLst>
              <a:ext uri="{FF2B5EF4-FFF2-40B4-BE49-F238E27FC236}">
                <a16:creationId xmlns:a16="http://schemas.microsoft.com/office/drawing/2014/main" id="{56BC11D5-5859-0F63-EF37-6621A6A03BD2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200746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ontingut 1">
            <a:extLst>
              <a:ext uri="{FF2B5EF4-FFF2-40B4-BE49-F238E27FC236}">
                <a16:creationId xmlns:a16="http://schemas.microsoft.com/office/drawing/2014/main" id="{6578E837-A973-8C94-1980-01D6A1DD4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86220"/>
            <a:ext cx="10515600" cy="524995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Methodology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Electronic and geometrical indices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Steric maps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Aromaticity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Results and discussion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Scope of catalysts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Kinetic cost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Structural characterization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Steric maps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>
                <a:latin typeface="Rockwell" panose="02060603020205020403" pitchFamily="18" charset="0"/>
              </a:rPr>
              <a:t>Aromaticity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Rockwell" panose="02060603020205020403" pitchFamily="18" charset="0"/>
              </a:rPr>
              <a:t>Conclusions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EF646127-D333-FA6C-F16A-4F1D8ECE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96" y="403356"/>
            <a:ext cx="10515600" cy="842782"/>
          </a:xfrm>
        </p:spPr>
        <p:txBody>
          <a:bodyPr/>
          <a:lstStyle/>
          <a:p>
            <a:r>
              <a:rPr lang="ca-ES" b="1" dirty="0">
                <a:latin typeface="Rockwell" panose="02060603020205020403" pitchFamily="18" charset="0"/>
              </a:rPr>
              <a:t>INDEX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D25502B-8518-BF8F-FEE9-1557964328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a-ES" dirty="0"/>
              <a:t>1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A5039F30-AE39-DAD2-88FE-00227491B235}"/>
              </a:ext>
            </a:extLst>
          </p:cNvPr>
          <p:cNvCxnSpPr>
            <a:cxnSpLocks/>
          </p:cNvCxnSpPr>
          <p:nvPr/>
        </p:nvCxnSpPr>
        <p:spPr>
          <a:xfrm>
            <a:off x="0" y="950253"/>
            <a:ext cx="3496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 recte 7">
            <a:extLst>
              <a:ext uri="{FF2B5EF4-FFF2-40B4-BE49-F238E27FC236}">
                <a16:creationId xmlns:a16="http://schemas.microsoft.com/office/drawing/2014/main" id="{65444A88-12B5-1A80-2E7A-625C86D26414}"/>
              </a:ext>
            </a:extLst>
          </p:cNvPr>
          <p:cNvCxnSpPr>
            <a:cxnSpLocks/>
          </p:cNvCxnSpPr>
          <p:nvPr/>
        </p:nvCxnSpPr>
        <p:spPr>
          <a:xfrm>
            <a:off x="2877671" y="968375"/>
            <a:ext cx="93143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45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e 32">
            <a:extLst>
              <a:ext uri="{FF2B5EF4-FFF2-40B4-BE49-F238E27FC236}">
                <a16:creationId xmlns:a16="http://schemas.microsoft.com/office/drawing/2014/main" id="{25B742B9-5F35-05D6-9399-E0A495D737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369" imgH="1343647" progId="ChemDraw.Document.6.0">
                  <p:embed/>
                </p:oleObj>
              </mc:Choice>
              <mc:Fallback>
                <p:oleObj name="CS ChemDraw Drawing" r:id="rId8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185886"/>
              </p:ext>
            </p:extLst>
          </p:nvPr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747" imgH="1344026" progId="ChemDraw.Document.6.0">
                  <p:embed/>
                </p:oleObj>
              </mc:Choice>
              <mc:Fallback>
                <p:oleObj name="CS ChemDraw Drawing" r:id="rId12" imgW="2384747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94763"/>
              </p:ext>
            </p:extLst>
          </p:nvPr>
        </p:nvGraphicFramePr>
        <p:xfrm>
          <a:off x="3359150" y="3041650"/>
          <a:ext cx="255111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747" imgH="1345542" progId="ChemDraw.Document.6.0">
                  <p:embed/>
                </p:oleObj>
              </mc:Choice>
              <mc:Fallback>
                <p:oleObj name="CS ChemDraw Drawing" r:id="rId14" imgW="2384747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150" y="3041650"/>
                        <a:ext cx="2551113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1732677" imgH="1293615" progId="ChemDraw.Document.6.0">
                  <p:embed/>
                </p:oleObj>
              </mc:Choice>
              <mc:Fallback>
                <p:oleObj name="CS ChemDraw Drawing" r:id="rId20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733476" imgH="1738592" progId="ChemDraw.Document.6.0">
                  <p:embed/>
                </p:oleObj>
              </mc:Choice>
              <mc:Fallback>
                <p:oleObj name="CS ChemDraw Drawing" r:id="rId24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3753-F2F7-D2D2-4D61-BCA1F952658F}"/>
              </a:ext>
            </a:extLst>
          </p:cNvPr>
          <p:cNvSpPr/>
          <p:nvPr/>
        </p:nvSpPr>
        <p:spPr>
          <a:xfrm>
            <a:off x="3265617" y="129441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096001" y="2975173"/>
            <a:ext cx="2788742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FF32C0-AE3F-A336-834B-81C6B264E87B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02486E-45C7-34B5-1C64-F5A59178D38A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9C46DB-4339-62E5-77BD-8B853716F35B}"/>
              </a:ext>
            </a:extLst>
          </p:cNvPr>
          <p:cNvSpPr/>
          <p:nvPr/>
        </p:nvSpPr>
        <p:spPr>
          <a:xfrm>
            <a:off x="379064" y="1302551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QuadreDeText 31">
                <a:extLst>
                  <a:ext uri="{FF2B5EF4-FFF2-40B4-BE49-F238E27FC236}">
                    <a16:creationId xmlns:a16="http://schemas.microsoft.com/office/drawing/2014/main" id="{5A3F0F23-9328-F1CA-A21C-59467360B022}"/>
                  </a:ext>
                </a:extLst>
              </p:cNvPr>
              <p:cNvSpPr txBox="1"/>
              <p:nvPr/>
            </p:nvSpPr>
            <p:spPr>
              <a:xfrm>
                <a:off x="6659489" y="3726586"/>
                <a:ext cx="4841807" cy="1754326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ANNULATED RING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METHYL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TMS GROUP</a:t>
                </a:r>
              </a:p>
            </p:txBody>
          </p:sp>
        </mc:Choice>
        <mc:Fallback xmlns="">
          <p:sp>
            <p:nvSpPr>
              <p:cNvPr id="32" name="QuadreDeText 31">
                <a:extLst>
                  <a:ext uri="{FF2B5EF4-FFF2-40B4-BE49-F238E27FC236}">
                    <a16:creationId xmlns:a16="http://schemas.microsoft.com/office/drawing/2014/main" id="{5A3F0F23-9328-F1CA-A21C-59467360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489" y="3726586"/>
                <a:ext cx="4841807" cy="1754326"/>
              </a:xfrm>
              <a:prstGeom prst="rect">
                <a:avLst/>
              </a:prstGeom>
              <a:blipFill>
                <a:blip r:embed="rId26"/>
                <a:stretch>
                  <a:fillRect t="-4422" r="-624" b="-10544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QuadreDeText 33">
            <a:extLst>
              <a:ext uri="{FF2B5EF4-FFF2-40B4-BE49-F238E27FC236}">
                <a16:creationId xmlns:a16="http://schemas.microsoft.com/office/drawing/2014/main" id="{C5E7F783-CDB0-8678-824E-E6608E9B5D48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64677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32677" imgH="1295132" progId="ChemDraw.Document.6.0">
                  <p:embed/>
                </p:oleObj>
              </mc:Choice>
              <mc:Fallback>
                <p:oleObj name="CS ChemDraw Drawing" r:id="rId2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298" imgH="1334550" progId="ChemDraw.Document.6.0">
                  <p:embed/>
                </p:oleObj>
              </mc:Choice>
              <mc:Fallback>
                <p:oleObj name="CS ChemDraw Drawing" r:id="rId4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369" imgH="1343647" progId="ChemDraw.Document.6.0">
                  <p:embed/>
                </p:oleObj>
              </mc:Choice>
              <mc:Fallback>
                <p:oleObj name="CS ChemDraw Drawing" r:id="rId6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4026" progId="ChemDraw.Document.6.0">
                  <p:embed/>
                </p:oleObj>
              </mc:Choice>
              <mc:Fallback>
                <p:oleObj name="CS ChemDraw Drawing" r:id="rId8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369" imgH="1344026" progId="ChemDraw.Document.6.0">
                  <p:embed/>
                </p:oleObj>
              </mc:Choice>
              <mc:Fallback>
                <p:oleObj name="CS ChemDraw Drawing" r:id="rId10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5542" progId="ChemDraw.Document.6.0">
                  <p:embed/>
                </p:oleObj>
              </mc:Choice>
              <mc:Fallback>
                <p:oleObj name="CS ChemDraw Drawing" r:id="rId12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e 14">
            <a:extLst>
              <a:ext uri="{FF2B5EF4-FFF2-40B4-BE49-F238E27FC236}">
                <a16:creationId xmlns:a16="http://schemas.microsoft.com/office/drawing/2014/main" id="{70969889-9236-4EDC-8516-DBE28C74D4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340673"/>
              </p:ext>
            </p:extLst>
          </p:nvPr>
        </p:nvGraphicFramePr>
        <p:xfrm>
          <a:off x="6141131" y="3030764"/>
          <a:ext cx="274198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968358" imgH="1560071" progId="ChemDraw.Document.6.0">
                  <p:embed/>
                </p:oleObj>
              </mc:Choice>
              <mc:Fallback>
                <p:oleObj name="CS ChemDraw Drawing" r:id="rId14" imgW="2968358" imgH="1560071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41131" y="3030764"/>
                        <a:ext cx="274198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733811" imgH="1292099" progId="ChemDraw.Document.6.0">
                  <p:embed/>
                </p:oleObj>
              </mc:Choice>
              <mc:Fallback>
                <p:oleObj name="CS ChemDraw Drawing" r:id="rId16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2677" imgH="1293615" progId="ChemDraw.Document.6.0">
                  <p:embed/>
                </p:oleObj>
              </mc:Choice>
              <mc:Fallback>
                <p:oleObj name="CS ChemDraw Drawing" r:id="rId18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8EC5995-0D56-506E-415C-1CD3DF9860B9}"/>
              </a:ext>
            </a:extLst>
          </p:cNvPr>
          <p:cNvSpPr/>
          <p:nvPr/>
        </p:nvSpPr>
        <p:spPr>
          <a:xfrm>
            <a:off x="9000632" y="129441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625D32-E95C-5DC5-7635-BEF5747965FA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5E05CF-E0BA-00B5-3572-7B7043F8D31C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6991AC-1252-A3DE-B112-E2BAA2801B96}"/>
              </a:ext>
            </a:extLst>
          </p:cNvPr>
          <p:cNvSpPr/>
          <p:nvPr/>
        </p:nvSpPr>
        <p:spPr>
          <a:xfrm>
            <a:off x="379064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1E7A5E-6444-9430-D97E-ECCE111A845F}"/>
              </a:ext>
            </a:extLst>
          </p:cNvPr>
          <p:cNvSpPr/>
          <p:nvPr/>
        </p:nvSpPr>
        <p:spPr>
          <a:xfrm>
            <a:off x="3276690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F8C9959-918D-B2BD-5E45-3EA0009290E1}"/>
              </a:ext>
            </a:extLst>
          </p:cNvPr>
          <p:cNvSpPr/>
          <p:nvPr/>
        </p:nvSpPr>
        <p:spPr>
          <a:xfrm>
            <a:off x="379064" y="1302551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QuadreDeText 27">
                <a:extLst>
                  <a:ext uri="{FF2B5EF4-FFF2-40B4-BE49-F238E27FC236}">
                    <a16:creationId xmlns:a16="http://schemas.microsoft.com/office/drawing/2014/main" id="{58875B4E-48C2-310D-8A73-F1AA0290CD38}"/>
                  </a:ext>
                </a:extLst>
              </p:cNvPr>
              <p:cNvSpPr txBox="1"/>
              <p:nvPr/>
            </p:nvSpPr>
            <p:spPr>
              <a:xfrm>
                <a:off x="469077" y="3562646"/>
                <a:ext cx="5463381" cy="1754326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ANNULATED RING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Ph(</a:t>
                </a:r>
                <a:r>
                  <a:rPr lang="en-US" sz="3600" i="1" dirty="0">
                    <a:latin typeface="Rockwell" panose="02060603020205020403" pitchFamily="18" charset="0"/>
                  </a:rPr>
                  <a:t>m</a:t>
                </a:r>
                <a:r>
                  <a:rPr lang="en-US" sz="3600" dirty="0">
                    <a:latin typeface="Rockwell" panose="02060603020205020403" pitchFamily="18" charset="0"/>
                  </a:rPr>
                  <a:t>-X) GROUP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CF</a:t>
                </a:r>
                <a:r>
                  <a:rPr lang="en-US" sz="3600" baseline="-25000" dirty="0">
                    <a:latin typeface="Rockwell" panose="02060603020205020403" pitchFamily="18" charset="0"/>
                  </a:rPr>
                  <a:t>3</a:t>
                </a:r>
                <a:r>
                  <a:rPr lang="en-US" sz="3600" dirty="0">
                    <a:latin typeface="Rockwell" panose="02060603020205020403" pitchFamily="18" charset="0"/>
                  </a:rPr>
                  <a:t> TERMINAL GROUP</a:t>
                </a:r>
              </a:p>
            </p:txBody>
          </p:sp>
        </mc:Choice>
        <mc:Fallback xmlns="">
          <p:sp>
            <p:nvSpPr>
              <p:cNvPr id="28" name="QuadreDeText 27">
                <a:extLst>
                  <a:ext uri="{FF2B5EF4-FFF2-40B4-BE49-F238E27FC236}">
                    <a16:creationId xmlns:a16="http://schemas.microsoft.com/office/drawing/2014/main" id="{58875B4E-48C2-310D-8A73-F1AA0290C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77" y="3562646"/>
                <a:ext cx="5463381" cy="1754326"/>
              </a:xfrm>
              <a:prstGeom prst="rect">
                <a:avLst/>
              </a:prstGeom>
              <a:blipFill>
                <a:blip r:embed="rId20"/>
                <a:stretch>
                  <a:fillRect t="-4422" r="-2661" b="-10544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QuadreDeText 28">
            <a:extLst>
              <a:ext uri="{FF2B5EF4-FFF2-40B4-BE49-F238E27FC236}">
                <a16:creationId xmlns:a16="http://schemas.microsoft.com/office/drawing/2014/main" id="{0A014AD5-6ECA-5B02-00E3-34296BD54BBC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95DE0-453C-243B-B260-0CD3E3BD9D10}"/>
              </a:ext>
            </a:extLst>
          </p:cNvPr>
          <p:cNvSpPr/>
          <p:nvPr/>
        </p:nvSpPr>
        <p:spPr>
          <a:xfrm>
            <a:off x="6138221" y="127526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14CEC659-92B0-363A-54A8-3DE17C461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992848"/>
              </p:ext>
            </p:extLst>
          </p:nvPr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1" imgW="2886282" imgH="1342510" progId="ChemDraw.Document.6.0">
                  <p:embed/>
                </p:oleObj>
              </mc:Choice>
              <mc:Fallback>
                <p:oleObj name="CS ChemDraw Drawing" r:id="rId21" imgW="2886282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e 30">
            <a:extLst>
              <a:ext uri="{FF2B5EF4-FFF2-40B4-BE49-F238E27FC236}">
                <a16:creationId xmlns:a16="http://schemas.microsoft.com/office/drawing/2014/main" id="{84F86F17-0A75-C968-8DBF-9A6B07CBFA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535628"/>
              </p:ext>
            </p:extLst>
          </p:nvPr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3" imgW="2733854" imgH="1738592" progId="ChemDraw.Document.6.0">
                  <p:embed/>
                </p:oleObj>
              </mc:Choice>
              <mc:Fallback>
                <p:oleObj name="CS ChemDraw Drawing" r:id="rId23" imgW="2733854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e 31">
            <a:extLst>
              <a:ext uri="{FF2B5EF4-FFF2-40B4-BE49-F238E27FC236}">
                <a16:creationId xmlns:a16="http://schemas.microsoft.com/office/drawing/2014/main" id="{D3C97EA4-4D4A-D857-486C-72F0145B9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664251"/>
              </p:ext>
            </p:extLst>
          </p:nvPr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2733854" imgH="1738592" progId="ChemDraw.Document.6.0">
                  <p:embed/>
                </p:oleObj>
              </mc:Choice>
              <mc:Fallback>
                <p:oleObj name="CS ChemDraw Drawing" r:id="rId25" imgW="2733854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998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e 29">
            <a:extLst>
              <a:ext uri="{FF2B5EF4-FFF2-40B4-BE49-F238E27FC236}">
                <a16:creationId xmlns:a16="http://schemas.microsoft.com/office/drawing/2014/main" id="{1C770E3B-ACE0-8350-4FCE-82D6E1B84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2966845" imgH="1558934" progId="ChemDraw.Document.6.0">
                  <p:embed/>
                </p:oleObj>
              </mc:Choice>
              <mc:Fallback>
                <p:oleObj name="CS ChemDraw Drawing" r:id="rId2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677" imgH="1295132" progId="ChemDraw.Document.6.0">
                  <p:embed/>
                </p:oleObj>
              </mc:Choice>
              <mc:Fallback>
                <p:oleObj name="CS ChemDraw Drawing" r:id="rId4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32298" imgH="1334550" progId="ChemDraw.Document.6.0">
                  <p:embed/>
                </p:oleObj>
              </mc:Choice>
              <mc:Fallback>
                <p:oleObj name="CS ChemDraw Drawing" r:id="rId6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369" imgH="1343647" progId="ChemDraw.Document.6.0">
                  <p:embed/>
                </p:oleObj>
              </mc:Choice>
              <mc:Fallback>
                <p:oleObj name="CS ChemDraw Drawing" r:id="rId8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747" imgH="1344026" progId="ChemDraw.Document.6.0">
                  <p:embed/>
                </p:oleObj>
              </mc:Choice>
              <mc:Fallback>
                <p:oleObj name="CS ChemDraw Drawing" r:id="rId10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4026" progId="ChemDraw.Document.6.0">
                  <p:embed/>
                </p:oleObj>
              </mc:Choice>
              <mc:Fallback>
                <p:oleObj name="CS ChemDraw Drawing" r:id="rId12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384369" imgH="1345542" progId="ChemDraw.Document.6.0">
                  <p:embed/>
                </p:oleObj>
              </mc:Choice>
              <mc:Fallback>
                <p:oleObj name="CS ChemDraw Drawing" r:id="rId14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2885903" imgH="1342510" progId="ChemDraw.Document.6.0">
                  <p:embed/>
                </p:oleObj>
              </mc:Choice>
              <mc:Fallback>
                <p:oleObj name="CS ChemDraw Drawing" r:id="rId16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237991"/>
              </p:ext>
            </p:extLst>
          </p:nvPr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3811" imgH="1292099" progId="ChemDraw.Document.6.0">
                  <p:embed/>
                </p:oleObj>
              </mc:Choice>
              <mc:Fallback>
                <p:oleObj name="CS ChemDraw Drawing" r:id="rId18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733476" imgH="1738592" progId="ChemDraw.Document.6.0">
                  <p:embed/>
                </p:oleObj>
              </mc:Choice>
              <mc:Fallback>
                <p:oleObj name="CS ChemDraw Drawing" r:id="rId20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97F3753-F2F7-D2D2-4D61-BCA1F952658F}"/>
              </a:ext>
            </a:extLst>
          </p:cNvPr>
          <p:cNvSpPr/>
          <p:nvPr/>
        </p:nvSpPr>
        <p:spPr>
          <a:xfrm>
            <a:off x="6136944" y="128210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0A6DC1-5F1B-52D6-09F9-1AE82B326A2A}"/>
              </a:ext>
            </a:extLst>
          </p:cNvPr>
          <p:cNvSpPr/>
          <p:nvPr/>
        </p:nvSpPr>
        <p:spPr>
          <a:xfrm>
            <a:off x="9000632" y="129441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DC24A-BB89-0AC1-A336-C9BED85B39FC}"/>
              </a:ext>
            </a:extLst>
          </p:cNvPr>
          <p:cNvSpPr/>
          <p:nvPr/>
        </p:nvSpPr>
        <p:spPr>
          <a:xfrm>
            <a:off x="6124099" y="2939689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196B4F-E2EC-F0AA-362E-289111DB658D}"/>
              </a:ext>
            </a:extLst>
          </p:cNvPr>
          <p:cNvSpPr/>
          <p:nvPr/>
        </p:nvSpPr>
        <p:spPr>
          <a:xfrm>
            <a:off x="9034569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46C12-7C3A-0C1E-F5F7-C94275DC1EC0}"/>
              </a:ext>
            </a:extLst>
          </p:cNvPr>
          <p:cNvSpPr/>
          <p:nvPr/>
        </p:nvSpPr>
        <p:spPr>
          <a:xfrm>
            <a:off x="391908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E3D8D-CB6F-168A-AC39-28D3F1D47677}"/>
              </a:ext>
            </a:extLst>
          </p:cNvPr>
          <p:cNvSpPr/>
          <p:nvPr/>
        </p:nvSpPr>
        <p:spPr>
          <a:xfrm>
            <a:off x="3289534" y="2984698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00F097-A551-7BFE-86E9-AF2F9656B0E4}"/>
              </a:ext>
            </a:extLst>
          </p:cNvPr>
          <p:cNvSpPr/>
          <p:nvPr/>
        </p:nvSpPr>
        <p:spPr>
          <a:xfrm>
            <a:off x="6124099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9BCF5D-B67A-00D2-3B20-90807C43F7C1}"/>
              </a:ext>
            </a:extLst>
          </p:cNvPr>
          <p:cNvSpPr/>
          <p:nvPr/>
        </p:nvSpPr>
        <p:spPr>
          <a:xfrm>
            <a:off x="9021725" y="4652094"/>
            <a:ext cx="2747799" cy="15627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16CF0EE1-AB05-DEBE-4806-7E5E4492801D}"/>
                  </a:ext>
                </a:extLst>
              </p:cNvPr>
              <p:cNvSpPr txBox="1"/>
              <p:nvPr/>
            </p:nvSpPr>
            <p:spPr>
              <a:xfrm>
                <a:off x="6474305" y="3056389"/>
                <a:ext cx="3626463" cy="1200329"/>
              </a:xfrm>
              <a:prstGeom prst="rect">
                <a:avLst/>
              </a:prstGeom>
              <a:solidFill>
                <a:srgbClr val="51CEDF"/>
              </a:solidFill>
              <a:ln w="38100">
                <a:solidFill>
                  <a:srgbClr val="377BA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METHYL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36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dirty="0">
                    <a:latin typeface="Rockwell" panose="02060603020205020403" pitchFamily="18" charset="0"/>
                  </a:rPr>
                  <a:t> TMS GROUP</a:t>
                </a:r>
              </a:p>
            </p:txBody>
          </p:sp>
        </mc:Choice>
        <mc:Fallback xmlns="">
          <p:sp>
            <p:nvSpPr>
              <p:cNvPr id="29" name="QuadreDeText 28">
                <a:extLst>
                  <a:ext uri="{FF2B5EF4-FFF2-40B4-BE49-F238E27FC236}">
                    <a16:creationId xmlns:a16="http://schemas.microsoft.com/office/drawing/2014/main" id="{16CF0EE1-AB05-DEBE-4806-7E5E44928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305" y="3056389"/>
                <a:ext cx="3626463" cy="1200329"/>
              </a:xfrm>
              <a:prstGeom prst="rect">
                <a:avLst/>
              </a:prstGeom>
              <a:blipFill>
                <a:blip r:embed="rId24"/>
                <a:stretch>
                  <a:fillRect t="-6404" b="-15764"/>
                </a:stretch>
              </a:blipFill>
              <a:ln w="38100">
                <a:solidFill>
                  <a:srgbClr val="377BA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QuadreDeText 30">
            <a:extLst>
              <a:ext uri="{FF2B5EF4-FFF2-40B4-BE49-F238E27FC236}">
                <a16:creationId xmlns:a16="http://schemas.microsoft.com/office/drawing/2014/main" id="{57079F0C-86B3-ED5B-9BB5-5E9970EBC28B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  <p:graphicFrame>
        <p:nvGraphicFramePr>
          <p:cNvPr id="15" name="Objecte 14">
            <a:extLst>
              <a:ext uri="{FF2B5EF4-FFF2-40B4-BE49-F238E27FC236}">
                <a16:creationId xmlns:a16="http://schemas.microsoft.com/office/drawing/2014/main" id="{AE036A50-46F2-9CC0-084C-56DB9C8B90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12076"/>
              </p:ext>
            </p:extLst>
          </p:nvPr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5" imgW="1732298" imgH="1293615" progId="ChemDraw.Document.6.0">
                  <p:embed/>
                </p:oleObj>
              </mc:Choice>
              <mc:Fallback>
                <p:oleObj name="CS ChemDraw Drawing" r:id="rId25" imgW="1732298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3779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ula 7">
            <a:extLst>
              <a:ext uri="{FF2B5EF4-FFF2-40B4-BE49-F238E27FC236}">
                <a16:creationId xmlns:a16="http://schemas.microsoft.com/office/drawing/2014/main" id="{BFFF52D5-C5E3-EAF7-BA68-141799ADFF2B}"/>
              </a:ext>
            </a:extLst>
          </p:cNvPr>
          <p:cNvGraphicFramePr>
            <a:graphicFrameLocks noGrp="1"/>
          </p:cNvGraphicFramePr>
          <p:nvPr/>
        </p:nvGraphicFramePr>
        <p:xfrm>
          <a:off x="312664" y="1241160"/>
          <a:ext cx="11520000" cy="50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1764499488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31315867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777305612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042541453"/>
                    </a:ext>
                  </a:extLst>
                </a:gridCol>
              </a:tblGrid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K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15836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126959"/>
                  </a:ext>
                </a:extLst>
              </a:tr>
              <a:tr h="168000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119FBF"/>
                          </a:solidFill>
                          <a:latin typeface="Rockwell" panose="02060603020205020403" pitchFamily="18" charset="0"/>
                        </a:rPr>
                        <a:t>St.10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960635"/>
                  </a:ext>
                </a:extLst>
              </a:tr>
            </a:tbl>
          </a:graphicData>
        </a:graphic>
      </p:graphicFrame>
      <p:graphicFrame>
        <p:nvGraphicFramePr>
          <p:cNvPr id="9" name="Objecte 8">
            <a:extLst>
              <a:ext uri="{FF2B5EF4-FFF2-40B4-BE49-F238E27FC236}">
                <a16:creationId xmlns:a16="http://schemas.microsoft.com/office/drawing/2014/main" id="{F8062515-2ED5-7451-EB4F-31B8AC4687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9152" y="1363942"/>
          <a:ext cx="1925295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732677" imgH="1295132" progId="ChemDraw.Document.6.0">
                  <p:embed/>
                </p:oleObj>
              </mc:Choice>
              <mc:Fallback>
                <p:oleObj name="CS ChemDraw Drawing" r:id="rId2" imgW="1732677" imgH="1295132" progId="ChemDraw.Document.6.0">
                  <p:embed/>
                  <p:pic>
                    <p:nvPicPr>
                      <p:cNvPr id="9" name="Objecte 8">
                        <a:extLst>
                          <a:ext uri="{FF2B5EF4-FFF2-40B4-BE49-F238E27FC236}">
                            <a16:creationId xmlns:a16="http://schemas.microsoft.com/office/drawing/2014/main" id="{F8062515-2ED5-7451-EB4F-31B8AC4687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9152" y="1363942"/>
                        <a:ext cx="1925295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182FF1BC-0FDF-1431-004D-CAF3A19686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323" y="1363942"/>
          <a:ext cx="186806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732298" imgH="1334550" progId="ChemDraw.Document.6.0">
                  <p:embed/>
                </p:oleObj>
              </mc:Choice>
              <mc:Fallback>
                <p:oleObj name="CS ChemDraw Drawing" r:id="rId4" imgW="1732298" imgH="1334550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182FF1BC-0FDF-1431-004D-CAF3A19686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4323" y="1363942"/>
                        <a:ext cx="186806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098185FF-0608-BD38-D977-2A43DA1F04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5330" y="1363942"/>
          <a:ext cx="2559620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369" imgH="1343647" progId="ChemDraw.Document.6.0">
                  <p:embed/>
                </p:oleObj>
              </mc:Choice>
              <mc:Fallback>
                <p:oleObj name="CS ChemDraw Drawing" r:id="rId6" imgW="2384369" imgH="1343647" progId="ChemDraw.Document.6.0">
                  <p:embed/>
                  <p:pic>
                    <p:nvPicPr>
                      <p:cNvPr id="11" name="Objecte 10">
                        <a:extLst>
                          <a:ext uri="{FF2B5EF4-FFF2-40B4-BE49-F238E27FC236}">
                            <a16:creationId xmlns:a16="http://schemas.microsoft.com/office/drawing/2014/main" id="{098185FF-0608-BD38-D977-2A43DA1F0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30" y="1363942"/>
                        <a:ext cx="2559620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B7255BF-F3BE-C41C-271C-3DE6A88E62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97962" y="1363942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384747" imgH="1344026" progId="ChemDraw.Document.6.0">
                  <p:embed/>
                </p:oleObj>
              </mc:Choice>
              <mc:Fallback>
                <p:oleObj name="CS ChemDraw Drawing" r:id="rId8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97962" y="1363942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B25D09DF-171F-A198-DC9A-25522B222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501" y="3043649"/>
          <a:ext cx="255659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0" imgW="2384369" imgH="1344026" progId="ChemDraw.Document.6.0">
                  <p:embed/>
                </p:oleObj>
              </mc:Choice>
              <mc:Fallback>
                <p:oleObj name="CS ChemDraw Drawing" r:id="rId10" imgW="2384369" imgH="1344026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B25D09DF-171F-A198-DC9A-25522B222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3501" y="3043649"/>
                        <a:ext cx="255659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e 13">
            <a:extLst>
              <a:ext uri="{FF2B5EF4-FFF2-40B4-BE49-F238E27FC236}">
                <a16:creationId xmlns:a16="http://schemas.microsoft.com/office/drawing/2014/main" id="{8C158C9E-BC1B-50B8-8ACB-E92154010A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23" y="3041160"/>
          <a:ext cx="2550566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2" imgW="2384369" imgH="1345542" progId="ChemDraw.Document.6.0">
                  <p:embed/>
                </p:oleObj>
              </mc:Choice>
              <mc:Fallback>
                <p:oleObj name="CS ChemDraw Drawing" r:id="rId12" imgW="2384369" imgH="1345542" progId="ChemDraw.Document.6.0">
                  <p:embed/>
                  <p:pic>
                    <p:nvPicPr>
                      <p:cNvPr id="14" name="Objecte 13">
                        <a:extLst>
                          <a:ext uri="{FF2B5EF4-FFF2-40B4-BE49-F238E27FC236}">
                            <a16:creationId xmlns:a16="http://schemas.microsoft.com/office/drawing/2014/main" id="{8C158C9E-BC1B-50B8-8ACB-E92154010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9423" y="3041160"/>
                        <a:ext cx="2550566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e 15">
            <a:extLst>
              <a:ext uri="{FF2B5EF4-FFF2-40B4-BE49-F238E27FC236}">
                <a16:creationId xmlns:a16="http://schemas.microsoft.com/office/drawing/2014/main" id="{AC71F96B-5A17-2B09-9A31-18AACA158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34569" y="3133649"/>
          <a:ext cx="2707659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4" imgW="2885903" imgH="1342510" progId="ChemDraw.Document.6.0">
                  <p:embed/>
                </p:oleObj>
              </mc:Choice>
              <mc:Fallback>
                <p:oleObj name="CS ChemDraw Drawing" r:id="rId14" imgW="2885903" imgH="1342510" progId="ChemDraw.Document.6.0">
                  <p:embed/>
                  <p:pic>
                    <p:nvPicPr>
                      <p:cNvPr id="16" name="Objecte 15">
                        <a:extLst>
                          <a:ext uri="{FF2B5EF4-FFF2-40B4-BE49-F238E27FC236}">
                            <a16:creationId xmlns:a16="http://schemas.microsoft.com/office/drawing/2014/main" id="{AC71F96B-5A17-2B09-9A31-18AACA15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34569" y="3133649"/>
                        <a:ext cx="2707659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e 16">
            <a:extLst>
              <a:ext uri="{FF2B5EF4-FFF2-40B4-BE49-F238E27FC236}">
                <a16:creationId xmlns:a16="http://schemas.microsoft.com/office/drawing/2014/main" id="{128B89B6-06C3-6E72-984E-889B67B7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9949" y="4709708"/>
          <a:ext cx="1931794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6" imgW="1733811" imgH="1292099" progId="ChemDraw.Document.6.0">
                  <p:embed/>
                </p:oleObj>
              </mc:Choice>
              <mc:Fallback>
                <p:oleObj name="CS ChemDraw Drawing" r:id="rId16" imgW="1733811" imgH="1292099" progId="ChemDraw.Document.6.0">
                  <p:embed/>
                  <p:pic>
                    <p:nvPicPr>
                      <p:cNvPr id="17" name="Objecte 16">
                        <a:extLst>
                          <a:ext uri="{FF2B5EF4-FFF2-40B4-BE49-F238E27FC236}">
                            <a16:creationId xmlns:a16="http://schemas.microsoft.com/office/drawing/2014/main" id="{128B89B6-06C3-6E72-984E-889B67B79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19949" y="4709708"/>
                        <a:ext cx="1931794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e 17">
            <a:extLst>
              <a:ext uri="{FF2B5EF4-FFF2-40B4-BE49-F238E27FC236}">
                <a16:creationId xmlns:a16="http://schemas.microsoft.com/office/drawing/2014/main" id="{F8865B1B-05BD-C69A-7B25-E7092A79A9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729" y="4719692"/>
          <a:ext cx="192765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8" imgW="1732677" imgH="1293615" progId="ChemDraw.Document.6.0">
                  <p:embed/>
                </p:oleObj>
              </mc:Choice>
              <mc:Fallback>
                <p:oleObj name="CS ChemDraw Drawing" r:id="rId18" imgW="1732677" imgH="1293615" progId="ChemDraw.Document.6.0">
                  <p:embed/>
                  <p:pic>
                    <p:nvPicPr>
                      <p:cNvPr id="18" name="Objecte 17">
                        <a:extLst>
                          <a:ext uri="{FF2B5EF4-FFF2-40B4-BE49-F238E27FC236}">
                            <a16:creationId xmlns:a16="http://schemas.microsoft.com/office/drawing/2014/main" id="{F8865B1B-05BD-C69A-7B25-E7092A79A9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4729" y="4719692"/>
                        <a:ext cx="192765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e 18">
            <a:extLst>
              <a:ext uri="{FF2B5EF4-FFF2-40B4-BE49-F238E27FC236}">
                <a16:creationId xmlns:a16="http://schemas.microsoft.com/office/drawing/2014/main" id="{4AAFD8EF-4378-AD74-DDB8-719FC814F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3811" y="4726036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0" imgW="2733476" imgH="1738592" progId="ChemDraw.Document.6.0">
                  <p:embed/>
                </p:oleObj>
              </mc:Choice>
              <mc:Fallback>
                <p:oleObj name="CS ChemDraw Drawing" r:id="rId20" imgW="2733476" imgH="1738592" progId="ChemDraw.Document.6.0">
                  <p:embed/>
                  <p:pic>
                    <p:nvPicPr>
                      <p:cNvPr id="19" name="Objecte 18">
                        <a:extLst>
                          <a:ext uri="{FF2B5EF4-FFF2-40B4-BE49-F238E27FC236}">
                            <a16:creationId xmlns:a16="http://schemas.microsoft.com/office/drawing/2014/main" id="{4AAFD8EF-4378-AD74-DDB8-719FC814F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383811" y="4726036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e 19">
            <a:extLst>
              <a:ext uri="{FF2B5EF4-FFF2-40B4-BE49-F238E27FC236}">
                <a16:creationId xmlns:a16="http://schemas.microsoft.com/office/drawing/2014/main" id="{CD010F48-DA4D-9158-9EE1-C0CC13CFC4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56124" y="4719692"/>
          <a:ext cx="2264547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2" imgW="2733476" imgH="1738592" progId="ChemDraw.Document.6.0">
                  <p:embed/>
                </p:oleObj>
              </mc:Choice>
              <mc:Fallback>
                <p:oleObj name="CS ChemDraw Drawing" r:id="rId22" imgW="2733476" imgH="1738592" progId="ChemDraw.Document.6.0">
                  <p:embed/>
                  <p:pic>
                    <p:nvPicPr>
                      <p:cNvPr id="20" name="Objecte 19">
                        <a:extLst>
                          <a:ext uri="{FF2B5EF4-FFF2-40B4-BE49-F238E27FC236}">
                            <a16:creationId xmlns:a16="http://schemas.microsoft.com/office/drawing/2014/main" id="{CD010F48-DA4D-9158-9EE1-C0CC13CFC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56124" y="4719692"/>
                        <a:ext cx="2264547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D654D4A8-AD21-E0DB-6E16-3C311C797B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92824"/>
              </p:ext>
            </p:extLst>
          </p:nvPr>
        </p:nvGraphicFramePr>
        <p:xfrm>
          <a:off x="6099175" y="3017838"/>
          <a:ext cx="28352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4" imgW="2966845" imgH="1558934" progId="ChemDraw.Document.6.0">
                  <p:embed/>
                </p:oleObj>
              </mc:Choice>
              <mc:Fallback>
                <p:oleObj name="CS ChemDraw Drawing" r:id="rId24" imgW="2966845" imgH="1558934" progId="ChemDraw.Document.6.0">
                  <p:embed/>
                  <p:pic>
                    <p:nvPicPr>
                      <p:cNvPr id="15" name="Objecte 14">
                        <a:extLst>
                          <a:ext uri="{FF2B5EF4-FFF2-40B4-BE49-F238E27FC236}">
                            <a16:creationId xmlns:a16="http://schemas.microsoft.com/office/drawing/2014/main" id="{70969889-9236-4EDC-8516-DBE28C74D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099175" y="3017838"/>
                        <a:ext cx="28352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QuadreDeText 5">
            <a:extLst>
              <a:ext uri="{FF2B5EF4-FFF2-40B4-BE49-F238E27FC236}">
                <a16:creationId xmlns:a16="http://schemas.microsoft.com/office/drawing/2014/main" id="{F5BC9D1D-FFD6-8D79-ED6F-7B889676039A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[STRUCTURES]</a:t>
            </a:r>
          </a:p>
        </p:txBody>
      </p:sp>
    </p:spTree>
    <p:extLst>
      <p:ext uri="{BB962C8B-B14F-4D97-AF65-F5344CB8AC3E}">
        <p14:creationId xmlns:p14="http://schemas.microsoft.com/office/powerpoint/2010/main" val="3248217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QuadreDeText 20">
            <a:extLst>
              <a:ext uri="{FF2B5EF4-FFF2-40B4-BE49-F238E27FC236}">
                <a16:creationId xmlns:a16="http://schemas.microsoft.com/office/drawing/2014/main" id="{66FD3C89-221C-1F74-E179-92E4BBD2721E}"/>
              </a:ext>
            </a:extLst>
          </p:cNvPr>
          <p:cNvSpPr txBox="1"/>
          <p:nvPr/>
        </p:nvSpPr>
        <p:spPr>
          <a:xfrm>
            <a:off x="721525" y="1522332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34" name="Imatge 33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A6847673-470E-3F54-839F-063F30CE02F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3" y="2060285"/>
            <a:ext cx="9716400" cy="1857600"/>
          </a:xfrm>
          <a:prstGeom prst="rect">
            <a:avLst/>
          </a:prstGeom>
        </p:spPr>
      </p:pic>
      <p:sp>
        <p:nvSpPr>
          <p:cNvPr id="35" name="QuadreDeText 34">
            <a:extLst>
              <a:ext uri="{FF2B5EF4-FFF2-40B4-BE49-F238E27FC236}">
                <a16:creationId xmlns:a16="http://schemas.microsoft.com/office/drawing/2014/main" id="{1DD2998E-A75C-2887-B7CF-A8E3BAB8613D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[KINETIC COST]</a:t>
            </a:r>
          </a:p>
        </p:txBody>
      </p:sp>
    </p:spTree>
    <p:extLst>
      <p:ext uri="{BB962C8B-B14F-4D97-AF65-F5344CB8AC3E}">
        <p14:creationId xmlns:p14="http://schemas.microsoft.com/office/powerpoint/2010/main" val="2303975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tge 37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\\[1mm] \hline&#10;\textbf{I \arrow I-II} &amp; 18.4 &amp; 20.6 &amp; \cellcolor{green!25}17.4 &amp; \cellcolor{green!25}9.3 &amp; \cellcolor{red!25}24.2 &amp; \cellcolor{green!25}14.9 &amp; \cellcolor{yellow!25}18.8 &amp; \cellcolor{yellow!25}17.8 &amp; \cellcolor{green!25}10.2 &amp; \cellcolor{green!25}15.5 &amp; \cellcolor{green!25}17.2 &amp; \cellcolor{green!25}10.2\\[1mm]&#10;\textbf{III \arrow III-IV} &amp; 12.5 &amp; 16.0 &amp; \cellcolor{green!25}13.1 &amp; \cellcolor{green!25}9.8 &amp; \cellcolor{red!25}20.7 &amp; \cellcolor{green!25}11.4 &amp; \cellcolor{red!25}16.2 &amp; \cellcolor{yellow!25}15.0 &amp; \cellcolor{green!25}11.0 &amp; \cellcolor{yellow!25}13.9 &amp; \cellcolor{yellow!25}15.6 &amp; \cellcolor{green!25}10.3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D3D0E420-C43F-3B7B-84CB-E4E104C9657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4" y="2060285"/>
            <a:ext cx="9717885" cy="1857621"/>
          </a:xfrm>
          <a:prstGeom prst="rect">
            <a:avLst/>
          </a:prstGeom>
        </p:spPr>
      </p:pic>
      <p:pic>
        <p:nvPicPr>
          <p:cNvPr id="48" name="Imatge 47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l}&#10;\cellcolor{green!25} &amp; $\rightarrow$ values below Renaud's catalyst, more than 3 kcal/mol \\ \addlinespace&#10;\cellcolor{yellow!25} &amp; $\rightarrow$ values below Renaud's catalyst, up to 3 kcal/mol \\ \addlinespace&#10;\cellcolor{red!25} &amp; $\rightarrow$ values over Renaud's catalyst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7A744A6D-3774-AB43-0EBD-3BF859BC0F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6" y="4749113"/>
            <a:ext cx="6892933" cy="1622580"/>
          </a:xfrm>
          <a:prstGeom prst="rect">
            <a:avLst/>
          </a:prstGeom>
        </p:spPr>
      </p:pic>
      <p:sp>
        <p:nvSpPr>
          <p:cNvPr id="51" name="QuadreDeText 50">
            <a:extLst>
              <a:ext uri="{FF2B5EF4-FFF2-40B4-BE49-F238E27FC236}">
                <a16:creationId xmlns:a16="http://schemas.microsoft.com/office/drawing/2014/main" id="{3C591CB4-B451-AB82-C7AD-C252077646F8}"/>
              </a:ext>
            </a:extLst>
          </p:cNvPr>
          <p:cNvSpPr txBox="1"/>
          <p:nvPr/>
        </p:nvSpPr>
        <p:spPr>
          <a:xfrm>
            <a:off x="9077851" y="6190892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St.2 catalyst</a:t>
            </a:r>
          </a:p>
        </p:txBody>
      </p:sp>
      <p:sp>
        <p:nvSpPr>
          <p:cNvPr id="52" name="QuadreDeText 51">
            <a:extLst>
              <a:ext uri="{FF2B5EF4-FFF2-40B4-BE49-F238E27FC236}">
                <a16:creationId xmlns:a16="http://schemas.microsoft.com/office/drawing/2014/main" id="{E9BD5A38-F599-B2BB-29A3-D499E616B18D}"/>
              </a:ext>
            </a:extLst>
          </p:cNvPr>
          <p:cNvSpPr txBox="1"/>
          <p:nvPr/>
        </p:nvSpPr>
        <p:spPr>
          <a:xfrm>
            <a:off x="9898954" y="569912"/>
            <a:ext cx="229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[KINETIC COST]</a:t>
            </a:r>
          </a:p>
        </p:txBody>
      </p:sp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7166171E-2C5A-20B1-93B2-8D0736A8E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599928"/>
              </p:ext>
            </p:extLst>
          </p:nvPr>
        </p:nvGraphicFramePr>
        <p:xfrm>
          <a:off x="8916896" y="4732053"/>
          <a:ext cx="2553578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2384747" imgH="1344026" progId="ChemDraw.Document.6.0">
                  <p:embed/>
                </p:oleObj>
              </mc:Choice>
              <mc:Fallback>
                <p:oleObj name="CS ChemDraw Drawing" r:id="rId6" imgW="2384747" imgH="1344026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B7255BF-F3BE-C41C-271C-3DE6A88E6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6896" y="4732053"/>
                        <a:ext cx="2553578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QuadreDeText 5">
            <a:extLst>
              <a:ext uri="{FF2B5EF4-FFF2-40B4-BE49-F238E27FC236}">
                <a16:creationId xmlns:a16="http://schemas.microsoft.com/office/drawing/2014/main" id="{4D5E29F1-4180-180F-29AC-5788D849630F}"/>
              </a:ext>
            </a:extLst>
          </p:cNvPr>
          <p:cNvSpPr txBox="1"/>
          <p:nvPr/>
        </p:nvSpPr>
        <p:spPr>
          <a:xfrm>
            <a:off x="721525" y="1522332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</p:spTree>
    <p:extLst>
      <p:ext uri="{BB962C8B-B14F-4D97-AF65-F5344CB8AC3E}">
        <p14:creationId xmlns:p14="http://schemas.microsoft.com/office/powerpoint/2010/main" val="1461509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pic>
        <p:nvPicPr>
          <p:cNvPr id="8" name="Imatge 7">
            <a:extLst>
              <a:ext uri="{FF2B5EF4-FFF2-40B4-BE49-F238E27FC236}">
                <a16:creationId xmlns:a16="http://schemas.microsoft.com/office/drawing/2014/main" id="{55F064C0-AB89-6F8B-3C14-660BF834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294" y="997507"/>
            <a:ext cx="2785880" cy="2062439"/>
          </a:xfrm>
          <a:prstGeom prst="rect">
            <a:avLst/>
          </a:prstGeom>
        </p:spPr>
      </p:pic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QuadreDeText 19">
            <a:extLst>
              <a:ext uri="{FF2B5EF4-FFF2-40B4-BE49-F238E27FC236}">
                <a16:creationId xmlns:a16="http://schemas.microsoft.com/office/drawing/2014/main" id="{33EB9520-E77B-A39D-A419-AB4FAE51607A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[STRUC. CHAR.]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12F1EB30-20E8-4137-C715-025912DED6B0}"/>
              </a:ext>
            </a:extLst>
          </p:cNvPr>
          <p:cNvSpPr txBox="1"/>
          <p:nvPr/>
        </p:nvSpPr>
        <p:spPr>
          <a:xfrm>
            <a:off x="612396" y="1258287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Activation of the catalyst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B292AA-0410-5F5E-346A-3066FABCEE5B}"/>
              </a:ext>
            </a:extLst>
          </p:cNvPr>
          <p:cNvSpPr/>
          <p:nvPr/>
        </p:nvSpPr>
        <p:spPr>
          <a:xfrm rot="20423888">
            <a:off x="10342458" y="2506910"/>
            <a:ext cx="502024" cy="313334"/>
          </a:xfrm>
          <a:prstGeom prst="ellipse">
            <a:avLst/>
          </a:prstGeom>
          <a:solidFill>
            <a:srgbClr val="119FB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tge 10">
            <a:extLst>
              <a:ext uri="{FF2B5EF4-FFF2-40B4-BE49-F238E27FC236}">
                <a16:creationId xmlns:a16="http://schemas.microsoft.com/office/drawing/2014/main" id="{DE50C948-C4BF-C668-DA32-BF54BE668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22" y="3178197"/>
            <a:ext cx="4164988" cy="3600000"/>
          </a:xfrm>
          <a:prstGeom prst="rect">
            <a:avLst/>
          </a:prstGeom>
        </p:spPr>
      </p:pic>
      <p:pic>
        <p:nvPicPr>
          <p:cNvPr id="13" name="Imatge 12">
            <a:extLst>
              <a:ext uri="{FF2B5EF4-FFF2-40B4-BE49-F238E27FC236}">
                <a16:creationId xmlns:a16="http://schemas.microsoft.com/office/drawing/2014/main" id="{3142974F-CC4B-FA8C-E977-048471411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8" y="3178197"/>
            <a:ext cx="4475876" cy="3600000"/>
          </a:xfrm>
          <a:prstGeom prst="rect">
            <a:avLst/>
          </a:prstGeom>
        </p:spPr>
      </p:pic>
      <p:pic>
        <p:nvPicPr>
          <p:cNvPr id="2" name="Imatge 1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B409985A-0E31-865D-8A13-B09285C419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>
            <a:off x="1309506" y="1745870"/>
            <a:ext cx="5308628" cy="14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44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AC912C-CEE0-F97A-9961-7DF1EDCAAA9E}"/>
              </a:ext>
            </a:extLst>
          </p:cNvPr>
          <p:cNvSpPr/>
          <p:nvPr/>
        </p:nvSpPr>
        <p:spPr>
          <a:xfrm>
            <a:off x="3724500" y="1828243"/>
            <a:ext cx="1062653" cy="1636369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tge 2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% \resizebox{0.7\textwidth}{!}{%&#10;\begin{tabular}{crlcccccccc}&#10;\cline{4-11}&#10;(\AA) &amp; &amp; &amp; \textbf{K} &amp; \textbf{R} &amp; \textbf{St.1} &amp; \textbf{St.2} &amp; \textbf{St.3} &amp; \textbf{St.4} &amp; \textbf{St.5} &amp; \textbf{St.6} \\ \hline&#10;\multirow{2}{*}{\textbf{I}} &amp; \textbf{\ce{d(Fe-C)}} &amp; &amp; 1.795 &amp; 1.797 &amp; 1.804 &amp; 1.775 &amp; 1.798 &amp; 1.776 &amp; 1.806 &amp; 1.807 \\&#10; &amp; \textbf{\ce{d(C-O)}} &amp; {\scriptsize(ligand)} &amp; 1.159 &amp; 1.162 &amp; 1.160 &amp; 1.158 &amp; 1.163 &amp; 1.159 &amp; 1.161 &amp; 1.160 \\ \hline&#10;\multirow{3}{*}{\textbf{I-II}} &amp; \textbf{\ce{d(Fe-C)}} &amp; &amp; 1.879 &amp; 1.892 &amp; 1.885 &amp; 1.787 &amp; 1.906 &amp; 1.845 &amp; 1.888 &amp; 1.892 \\&#10; &amp; \textbf{\ce{d(C-O)}} &amp; {\scriptsize(ligand)} &amp; 1.185 &amp; 1.188 &amp; 1.179 &amp; 1.158 &amp; 1.194 &amp; 1.181 &amp; 1.179 &amp; 1.180 \\&#10; &amp; \textbf{\ce{d(C-O)}} &amp; {\scriptsize(ligand-\ce{Me3NO})} &amp; 1.188 &amp; 1.820 &amp; 1.954 &amp; 3.151 &amp; 1.742 &amp; 1.947 &amp; 1.981 &amp; 1.942 \\ \hline&#10;\end{tabular}&#10;% }&#10;\end{table}&#10;&#10;\end{document}" title="IguanaTex Bitmap Display">
            <a:extLst>
              <a:ext uri="{FF2B5EF4-FFF2-40B4-BE49-F238E27FC236}">
                <a16:creationId xmlns:a16="http://schemas.microsoft.com/office/drawing/2014/main" id="{8D7FE088-6A8B-1AA6-C0C3-FF84C97178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3" y="3787887"/>
            <a:ext cx="11011102" cy="2820495"/>
          </a:xfrm>
          <a:prstGeom prst="rect">
            <a:avLst/>
          </a:prstGeom>
        </p:spPr>
      </p:pic>
      <p:pic>
        <p:nvPicPr>
          <p:cNvPr id="15" name="Imatge 1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@{}rcccccccc@{}}&#10;\cmidrule(l){2-9}&#10;(e) &amp; \textbf{K} &amp; \textbf{R} &amp; \textbf{St.1} &amp; \textbf{St.2} &amp; \textbf{St.3} &amp; \textbf{St.4} &amp; \textbf{St.5} &amp; \textbf{St.6} \\ \midrule&#10;\textbf{\textit{q}Fe} &amp; -1.509 &amp; -1.528 &amp; -1.492 &amp; -1.350 &amp; -1.502 &amp; -1.393 &amp; -1.507 &amp; -1.510 \\&#10;\textbf{\textit{q}C} &amp; 0.928 &amp; 0.905 &amp; 0.903 &amp; 0.938 &amp; 0.897 &amp; 0.946 &amp; 0.9013 &amp; 0.905 \\ \bottomrul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1DC1BBC-3C0C-159D-C4CD-AFF90B9526B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8" y="1828243"/>
            <a:ext cx="8210276" cy="1636369"/>
          </a:xfrm>
          <a:prstGeom prst="rect">
            <a:avLst/>
          </a:prstGeom>
        </p:spPr>
      </p:pic>
      <p:sp>
        <p:nvSpPr>
          <p:cNvPr id="12" name="QuadreDeText 11">
            <a:extLst>
              <a:ext uri="{FF2B5EF4-FFF2-40B4-BE49-F238E27FC236}">
                <a16:creationId xmlns:a16="http://schemas.microsoft.com/office/drawing/2014/main" id="{A98207AE-3FE6-EA17-262A-A7439FF35D06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[STRUC. CHAR.]</a:t>
            </a:r>
          </a:p>
        </p:txBody>
      </p:sp>
      <p:pic>
        <p:nvPicPr>
          <p:cNvPr id="11" name="Imatge 10">
            <a:extLst>
              <a:ext uri="{FF2B5EF4-FFF2-40B4-BE49-F238E27FC236}">
                <a16:creationId xmlns:a16="http://schemas.microsoft.com/office/drawing/2014/main" id="{14DE4585-0934-4AF3-FFD3-AC2235A04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294" y="997507"/>
            <a:ext cx="2785880" cy="2062439"/>
          </a:xfrm>
          <a:prstGeom prst="rect">
            <a:avLst/>
          </a:prstGeom>
        </p:spPr>
      </p:pic>
      <p:sp>
        <p:nvSpPr>
          <p:cNvPr id="13" name="QuadreDeText 12">
            <a:extLst>
              <a:ext uri="{FF2B5EF4-FFF2-40B4-BE49-F238E27FC236}">
                <a16:creationId xmlns:a16="http://schemas.microsoft.com/office/drawing/2014/main" id="{1217DE55-09C5-145A-0D34-639D0A998A6F}"/>
              </a:ext>
            </a:extLst>
          </p:cNvPr>
          <p:cNvSpPr txBox="1"/>
          <p:nvPr/>
        </p:nvSpPr>
        <p:spPr>
          <a:xfrm>
            <a:off x="612396" y="1258287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Activation of the catalyst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F448E78-FD79-337E-A01B-414A7F13C51D}"/>
              </a:ext>
            </a:extLst>
          </p:cNvPr>
          <p:cNvSpPr/>
          <p:nvPr/>
        </p:nvSpPr>
        <p:spPr>
          <a:xfrm rot="560177">
            <a:off x="10016141" y="2456507"/>
            <a:ext cx="781841" cy="269810"/>
          </a:xfrm>
          <a:prstGeom prst="ellipse">
            <a:avLst/>
          </a:prstGeom>
          <a:solidFill>
            <a:srgbClr val="119FB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92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tge 20">
            <a:extLst>
              <a:ext uri="{FF2B5EF4-FFF2-40B4-BE49-F238E27FC236}">
                <a16:creationId xmlns:a16="http://schemas.microsoft.com/office/drawing/2014/main" id="{38E8E2AF-3D3C-369A-3DDD-39252DBAF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28" y="1147084"/>
            <a:ext cx="4474820" cy="3600000"/>
          </a:xfrm>
          <a:prstGeom prst="rect">
            <a:avLst/>
          </a:prstGeom>
        </p:spPr>
      </p:pic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tge 16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rlcccccccc}&#10;\cline{4-11}&#10;(\AA) &amp; &amp; &amp; \textbf{K} &amp; \textbf{R} &amp; \textbf{St.1} &amp; \textbf{St.2} &amp; \textbf{St.3} &amp; \textbf{St.4} &amp; \textbf{St.5} &amp; \textbf{St.6} \\ \hline&#10;\textbf{III} &amp; \textbf{\ce{d(Fe-H)}} &amp; &amp; 1.636 &amp; 1.654 &amp; 1.663 &amp; 1.613 &amp; 1.689 &amp; 1.613 &amp; 1.669 &amp; 1.667 \\ \hline&#10;\multirow{3}{*}{\textbf{III-IV}} &amp; \textbf{\ce{d(Fe-H)}} &amp; &amp; 1.588 &amp; 1.592 &amp; 1.620 &amp; 1.561 &amp; 1.603 &amp; 1.563 &amp; 1.616 &amp; 1.612 \\&#10; &amp; \textbf{\ce{d(H-O)}} &amp; {\scriptsize(\ce{H} - \ce{EtOH})} &amp; 1.397 &amp; 1.350 &amp; 1.341 &amp; 1.539 &amp; 1.328 &amp; 1.536 &amp; 1.332 &amp; 1.348 \\&#10; &amp; \textbf{\ce{d(H-O)}} &amp; {\scriptsize(\ce{EtOH} - keto)} &amp; 1.494 &amp; 1.401 &amp; 1.412 &amp; 1.610 &amp; 1.374 &amp; 1.569 &amp; 1.432 &amp; 1.441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76EF7B58-CEEE-C19D-8775-3D7BB0D70A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7" y="4789258"/>
            <a:ext cx="9345617" cy="1946628"/>
          </a:xfrm>
          <a:prstGeom prst="rect">
            <a:avLst/>
          </a:prstGeom>
        </p:spPr>
      </p:pic>
      <p:sp>
        <p:nvSpPr>
          <p:cNvPr id="9" name="QuadreDeText 8">
            <a:extLst>
              <a:ext uri="{FF2B5EF4-FFF2-40B4-BE49-F238E27FC236}">
                <a16:creationId xmlns:a16="http://schemas.microsoft.com/office/drawing/2014/main" id="{A91BC490-B27B-5A6A-EEC5-5EACDBE5EBA4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[STRUC. CHAR.]</a:t>
            </a:r>
          </a:p>
        </p:txBody>
      </p:sp>
      <p:sp>
        <p:nvSpPr>
          <p:cNvPr id="2" name="QuadreDeText 1">
            <a:extLst>
              <a:ext uri="{FF2B5EF4-FFF2-40B4-BE49-F238E27FC236}">
                <a16:creationId xmlns:a16="http://schemas.microsoft.com/office/drawing/2014/main" id="{AE660573-7CCA-C0FC-0434-34B8658AFA3E}"/>
              </a:ext>
            </a:extLst>
          </p:cNvPr>
          <p:cNvSpPr txBox="1"/>
          <p:nvPr/>
        </p:nvSpPr>
        <p:spPr>
          <a:xfrm>
            <a:off x="612396" y="1258287"/>
            <a:ext cx="615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Hydrogen transfer</a:t>
            </a:r>
          </a:p>
        </p:txBody>
      </p:sp>
      <p:pic>
        <p:nvPicPr>
          <p:cNvPr id="15" name="Imatge 14">
            <a:extLst>
              <a:ext uri="{FF2B5EF4-FFF2-40B4-BE49-F238E27FC236}">
                <a16:creationId xmlns:a16="http://schemas.microsoft.com/office/drawing/2014/main" id="{E72F805B-EFF1-9974-65A1-E8A616ACD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1016153"/>
            <a:ext cx="2895600" cy="212067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EB97EAA-2D93-793C-A134-AA24E756CC3D}"/>
              </a:ext>
            </a:extLst>
          </p:cNvPr>
          <p:cNvSpPr/>
          <p:nvPr/>
        </p:nvSpPr>
        <p:spPr>
          <a:xfrm rot="560177">
            <a:off x="10212523" y="2349931"/>
            <a:ext cx="727077" cy="451014"/>
          </a:xfrm>
          <a:prstGeom prst="ellipse">
            <a:avLst/>
          </a:prstGeom>
          <a:solidFill>
            <a:srgbClr val="119FB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tge 5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F08736F8-19E3-1F42-5911-EBEE3D4D04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>
            <a:off x="153255" y="1889414"/>
            <a:ext cx="4675715" cy="12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42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QuadreDeText 64">
            <a:extLst>
              <a:ext uri="{FF2B5EF4-FFF2-40B4-BE49-F238E27FC236}">
                <a16:creationId xmlns:a16="http://schemas.microsoft.com/office/drawing/2014/main" id="{A101F22A-E834-5059-9729-BAE05D80487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[STERIC MAPS]</a:t>
            </a:r>
          </a:p>
        </p:txBody>
      </p:sp>
      <p:grpSp>
        <p:nvGrpSpPr>
          <p:cNvPr id="73" name="Agrupa 72">
            <a:extLst>
              <a:ext uri="{FF2B5EF4-FFF2-40B4-BE49-F238E27FC236}">
                <a16:creationId xmlns:a16="http://schemas.microsoft.com/office/drawing/2014/main" id="{BCBA6E06-F6FF-754E-BA9C-2252AEC428A1}"/>
              </a:ext>
            </a:extLst>
          </p:cNvPr>
          <p:cNvGrpSpPr>
            <a:grpSpLocks noChangeAspect="1"/>
          </p:cNvGrpSpPr>
          <p:nvPr/>
        </p:nvGrpSpPr>
        <p:grpSpPr>
          <a:xfrm>
            <a:off x="564404" y="1701244"/>
            <a:ext cx="10309412" cy="5156756"/>
            <a:chOff x="558789" y="1246138"/>
            <a:chExt cx="10718811" cy="5361537"/>
          </a:xfrm>
        </p:grpSpPr>
        <p:pic>
          <p:nvPicPr>
            <p:cNvPr id="23" name="Imatge 22">
              <a:extLst>
                <a:ext uri="{FF2B5EF4-FFF2-40B4-BE49-F238E27FC236}">
                  <a16:creationId xmlns:a16="http://schemas.microsoft.com/office/drawing/2014/main" id="{842F67F1-49F3-2A33-5F78-E1A2306F6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4" t="11949" r="25565" b="6085"/>
            <a:stretch/>
          </p:blipFill>
          <p:spPr>
            <a:xfrm>
              <a:off x="558789" y="1246138"/>
              <a:ext cx="2345092" cy="2160000"/>
            </a:xfrm>
            <a:prstGeom prst="rect">
              <a:avLst/>
            </a:prstGeom>
          </p:spPr>
        </p:pic>
        <p:pic>
          <p:nvPicPr>
            <p:cNvPr id="25" name="Imatge 24">
              <a:extLst>
                <a:ext uri="{FF2B5EF4-FFF2-40B4-BE49-F238E27FC236}">
                  <a16:creationId xmlns:a16="http://schemas.microsoft.com/office/drawing/2014/main" id="{8E17ED7C-B776-2A9F-6FBB-BBDEBDD84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19" t="11976" r="25263" b="6375"/>
            <a:stretch/>
          </p:blipFill>
          <p:spPr>
            <a:xfrm>
              <a:off x="3344134" y="1246138"/>
              <a:ext cx="2348129" cy="2160000"/>
            </a:xfrm>
            <a:prstGeom prst="rect">
              <a:avLst/>
            </a:prstGeom>
          </p:spPr>
        </p:pic>
        <p:pic>
          <p:nvPicPr>
            <p:cNvPr id="27" name="Imatge 26">
              <a:extLst>
                <a:ext uri="{FF2B5EF4-FFF2-40B4-BE49-F238E27FC236}">
                  <a16:creationId xmlns:a16="http://schemas.microsoft.com/office/drawing/2014/main" id="{36B9F04D-7C52-83D5-5442-432CDD2BF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2" t="11850" r="25138" b="6036"/>
            <a:stretch/>
          </p:blipFill>
          <p:spPr>
            <a:xfrm>
              <a:off x="6132516" y="1246138"/>
              <a:ext cx="2349613" cy="2160000"/>
            </a:xfrm>
            <a:prstGeom prst="rect">
              <a:avLst/>
            </a:prstGeom>
          </p:spPr>
        </p:pic>
        <p:pic>
          <p:nvPicPr>
            <p:cNvPr id="29" name="Imatge 28">
              <a:extLst>
                <a:ext uri="{FF2B5EF4-FFF2-40B4-BE49-F238E27FC236}">
                  <a16:creationId xmlns:a16="http://schemas.microsoft.com/office/drawing/2014/main" id="{E0BB6203-3980-DCBE-354E-D7295D04D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3" t="11481" r="25244" b="6412"/>
            <a:stretch/>
          </p:blipFill>
          <p:spPr>
            <a:xfrm>
              <a:off x="8922381" y="1246138"/>
              <a:ext cx="2355219" cy="2160000"/>
            </a:xfrm>
            <a:prstGeom prst="rect">
              <a:avLst/>
            </a:prstGeom>
          </p:spPr>
        </p:pic>
        <p:pic>
          <p:nvPicPr>
            <p:cNvPr id="31" name="Imatge 30">
              <a:extLst>
                <a:ext uri="{FF2B5EF4-FFF2-40B4-BE49-F238E27FC236}">
                  <a16:creationId xmlns:a16="http://schemas.microsoft.com/office/drawing/2014/main" id="{5A1689A2-F1AD-91F2-0F38-960231962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3" t="11513" r="25164" b="5954"/>
            <a:stretch/>
          </p:blipFill>
          <p:spPr>
            <a:xfrm>
              <a:off x="563387" y="4047565"/>
              <a:ext cx="2327692" cy="2160000"/>
            </a:xfrm>
            <a:prstGeom prst="rect">
              <a:avLst/>
            </a:prstGeom>
          </p:spPr>
        </p:pic>
        <p:pic>
          <p:nvPicPr>
            <p:cNvPr id="33" name="Imatge 32">
              <a:extLst>
                <a:ext uri="{FF2B5EF4-FFF2-40B4-BE49-F238E27FC236}">
                  <a16:creationId xmlns:a16="http://schemas.microsoft.com/office/drawing/2014/main" id="{77B9F277-3E6F-0D9D-42AA-E4127D2CB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9" t="11931" r="25192" b="6475"/>
            <a:stretch/>
          </p:blipFill>
          <p:spPr>
            <a:xfrm>
              <a:off x="3337462" y="4047565"/>
              <a:ext cx="2365974" cy="2160000"/>
            </a:xfrm>
            <a:prstGeom prst="rect">
              <a:avLst/>
            </a:prstGeom>
          </p:spPr>
        </p:pic>
        <p:pic>
          <p:nvPicPr>
            <p:cNvPr id="36" name="Imatge 35">
              <a:extLst>
                <a:ext uri="{FF2B5EF4-FFF2-40B4-BE49-F238E27FC236}">
                  <a16:creationId xmlns:a16="http://schemas.microsoft.com/office/drawing/2014/main" id="{960807E7-BCCA-99F4-6991-28BD254AF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" t="11463" r="25182" b="6121"/>
            <a:stretch/>
          </p:blipFill>
          <p:spPr>
            <a:xfrm>
              <a:off x="6149819" y="4047565"/>
              <a:ext cx="2333572" cy="2160000"/>
            </a:xfrm>
            <a:prstGeom prst="rect">
              <a:avLst/>
            </a:prstGeom>
          </p:spPr>
        </p:pic>
        <p:pic>
          <p:nvPicPr>
            <p:cNvPr id="37" name="Imatge 36">
              <a:extLst>
                <a:ext uri="{FF2B5EF4-FFF2-40B4-BE49-F238E27FC236}">
                  <a16:creationId xmlns:a16="http://schemas.microsoft.com/office/drawing/2014/main" id="{AB1B2B05-2F3A-C090-1EC0-59A1C637E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8" t="11858" r="25242" b="6101"/>
            <a:stretch/>
          </p:blipFill>
          <p:spPr>
            <a:xfrm>
              <a:off x="8929774" y="4047565"/>
              <a:ext cx="2347826" cy="2160000"/>
            </a:xfrm>
            <a:prstGeom prst="rect">
              <a:avLst/>
            </a:prstGeom>
          </p:spPr>
        </p:pic>
        <p:sp>
          <p:nvSpPr>
            <p:cNvPr id="38" name="QuadreDeText 37">
              <a:extLst>
                <a:ext uri="{FF2B5EF4-FFF2-40B4-BE49-F238E27FC236}">
                  <a16:creationId xmlns:a16="http://schemas.microsoft.com/office/drawing/2014/main" id="{0D6B62F7-9B1D-32CC-2DD7-AB382C68C0DF}"/>
                </a:ext>
              </a:extLst>
            </p:cNvPr>
            <p:cNvSpPr txBox="1"/>
            <p:nvPr/>
          </p:nvSpPr>
          <p:spPr>
            <a:xfrm>
              <a:off x="739587" y="3429000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K</a:t>
              </a:r>
            </a:p>
          </p:txBody>
        </p:sp>
        <p:sp>
          <p:nvSpPr>
            <p:cNvPr id="66" name="QuadreDeText 65">
              <a:extLst>
                <a:ext uri="{FF2B5EF4-FFF2-40B4-BE49-F238E27FC236}">
                  <a16:creationId xmlns:a16="http://schemas.microsoft.com/office/drawing/2014/main" id="{6D1D5FF2-960D-BFEF-80BA-9B83E5AF1B55}"/>
                </a:ext>
              </a:extLst>
            </p:cNvPr>
            <p:cNvSpPr txBox="1"/>
            <p:nvPr/>
          </p:nvSpPr>
          <p:spPr>
            <a:xfrm>
              <a:off x="3436051" y="3451863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R</a:t>
              </a:r>
            </a:p>
          </p:txBody>
        </p:sp>
        <p:sp>
          <p:nvSpPr>
            <p:cNvPr id="67" name="QuadreDeText 66">
              <a:extLst>
                <a:ext uri="{FF2B5EF4-FFF2-40B4-BE49-F238E27FC236}">
                  <a16:creationId xmlns:a16="http://schemas.microsoft.com/office/drawing/2014/main" id="{A9AD07E9-7AD8-81CF-899B-5C697BF425BE}"/>
                </a:ext>
              </a:extLst>
            </p:cNvPr>
            <p:cNvSpPr txBox="1"/>
            <p:nvPr/>
          </p:nvSpPr>
          <p:spPr>
            <a:xfrm>
              <a:off x="6225175" y="3429000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St.1</a:t>
              </a:r>
            </a:p>
          </p:txBody>
        </p:sp>
        <p:sp>
          <p:nvSpPr>
            <p:cNvPr id="68" name="QuadreDeText 67">
              <a:extLst>
                <a:ext uri="{FF2B5EF4-FFF2-40B4-BE49-F238E27FC236}">
                  <a16:creationId xmlns:a16="http://schemas.microsoft.com/office/drawing/2014/main" id="{A58D6522-3B90-5A9D-F7A6-6C8A360154F1}"/>
                </a:ext>
              </a:extLst>
            </p:cNvPr>
            <p:cNvSpPr txBox="1"/>
            <p:nvPr/>
          </p:nvSpPr>
          <p:spPr>
            <a:xfrm>
              <a:off x="9017843" y="3406138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St.2</a:t>
              </a:r>
            </a:p>
          </p:txBody>
        </p:sp>
        <p:sp>
          <p:nvSpPr>
            <p:cNvPr id="69" name="QuadreDeText 68">
              <a:extLst>
                <a:ext uri="{FF2B5EF4-FFF2-40B4-BE49-F238E27FC236}">
                  <a16:creationId xmlns:a16="http://schemas.microsoft.com/office/drawing/2014/main" id="{BE4F0A13-E176-24BF-63AD-6691B6ECEDF8}"/>
                </a:ext>
              </a:extLst>
            </p:cNvPr>
            <p:cNvSpPr txBox="1"/>
            <p:nvPr/>
          </p:nvSpPr>
          <p:spPr>
            <a:xfrm>
              <a:off x="645086" y="6207565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St.3</a:t>
              </a:r>
            </a:p>
          </p:txBody>
        </p:sp>
        <p:sp>
          <p:nvSpPr>
            <p:cNvPr id="70" name="QuadreDeText 69">
              <a:extLst>
                <a:ext uri="{FF2B5EF4-FFF2-40B4-BE49-F238E27FC236}">
                  <a16:creationId xmlns:a16="http://schemas.microsoft.com/office/drawing/2014/main" id="{E39D9425-8DBD-E32E-89D5-3185D34EA832}"/>
                </a:ext>
              </a:extLst>
            </p:cNvPr>
            <p:cNvSpPr txBox="1"/>
            <p:nvPr/>
          </p:nvSpPr>
          <p:spPr>
            <a:xfrm>
              <a:off x="3539143" y="6203102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St.4</a:t>
              </a:r>
            </a:p>
          </p:txBody>
        </p:sp>
        <p:sp>
          <p:nvSpPr>
            <p:cNvPr id="71" name="QuadreDeText 70">
              <a:extLst>
                <a:ext uri="{FF2B5EF4-FFF2-40B4-BE49-F238E27FC236}">
                  <a16:creationId xmlns:a16="http://schemas.microsoft.com/office/drawing/2014/main" id="{6C29B9C1-6B9C-61F4-1470-5AC1EDF1B0A1}"/>
                </a:ext>
              </a:extLst>
            </p:cNvPr>
            <p:cNvSpPr txBox="1"/>
            <p:nvPr/>
          </p:nvSpPr>
          <p:spPr>
            <a:xfrm>
              <a:off x="6326224" y="6203102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St.5</a:t>
              </a:r>
            </a:p>
          </p:txBody>
        </p:sp>
        <p:sp>
          <p:nvSpPr>
            <p:cNvPr id="72" name="QuadreDeText 71">
              <a:extLst>
                <a:ext uri="{FF2B5EF4-FFF2-40B4-BE49-F238E27FC236}">
                  <a16:creationId xmlns:a16="http://schemas.microsoft.com/office/drawing/2014/main" id="{4B332DB6-A166-CB88-DCC0-29ABF20F797A}"/>
                </a:ext>
              </a:extLst>
            </p:cNvPr>
            <p:cNvSpPr txBox="1"/>
            <p:nvPr/>
          </p:nvSpPr>
          <p:spPr>
            <a:xfrm>
              <a:off x="9113307" y="6203102"/>
              <a:ext cx="2164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ockwell" panose="02060603020205020403" pitchFamily="18" charset="0"/>
                </a:rPr>
                <a:t>St.6</a:t>
              </a:r>
            </a:p>
          </p:txBody>
        </p:sp>
      </p:grpSp>
      <p:sp>
        <p:nvSpPr>
          <p:cNvPr id="75" name="QuadreDeText 74">
            <a:extLst>
              <a:ext uri="{FF2B5EF4-FFF2-40B4-BE49-F238E27FC236}">
                <a16:creationId xmlns:a16="http://schemas.microsoft.com/office/drawing/2014/main" id="{81C72479-0DEE-8D80-09E6-82B32A8AB67A}"/>
              </a:ext>
            </a:extLst>
          </p:cNvPr>
          <p:cNvSpPr txBox="1"/>
          <p:nvPr/>
        </p:nvSpPr>
        <p:spPr>
          <a:xfrm>
            <a:off x="564404" y="1193003"/>
            <a:ext cx="6299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Steric maps of the intermediate </a:t>
            </a:r>
            <a:r>
              <a:rPr lang="en-US" b="1" dirty="0">
                <a:latin typeface="Rockwell" panose="02060603020205020403" pitchFamily="18" charset="0"/>
              </a:rPr>
              <a:t>I</a:t>
            </a:r>
            <a:r>
              <a:rPr lang="en-US" dirty="0">
                <a:latin typeface="Rockwell" panose="02060603020205020403" pitchFamily="18" charset="0"/>
              </a:rPr>
              <a:t>.</a:t>
            </a:r>
          </a:p>
        </p:txBody>
      </p:sp>
      <p:pic>
        <p:nvPicPr>
          <p:cNvPr id="77" name="Imatge 76">
            <a:extLst>
              <a:ext uri="{FF2B5EF4-FFF2-40B4-BE49-F238E27FC236}">
                <a16:creationId xmlns:a16="http://schemas.microsoft.com/office/drawing/2014/main" id="{4C2145A7-03BF-7448-F183-87668F05E9D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0" r="7620"/>
          <a:stretch/>
        </p:blipFill>
        <p:spPr>
          <a:xfrm>
            <a:off x="11037916" y="1916680"/>
            <a:ext cx="831574" cy="397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6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QuadreDeText 5">
            <a:extLst>
              <a:ext uri="{FF2B5EF4-FFF2-40B4-BE49-F238E27FC236}">
                <a16:creationId xmlns:a16="http://schemas.microsoft.com/office/drawing/2014/main" id="{262F9ED2-B60A-FDB0-AB2E-A153BC7DF252}"/>
              </a:ext>
            </a:extLst>
          </p:cNvPr>
          <p:cNvSpPr txBox="1"/>
          <p:nvPr/>
        </p:nvSpPr>
        <p:spPr>
          <a:xfrm>
            <a:off x="547868" y="3543558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Long-stablished catalysts</a:t>
            </a:r>
          </a:p>
        </p:txBody>
      </p:sp>
      <p:pic>
        <p:nvPicPr>
          <p:cNvPr id="8" name="Main graphic">
            <a:extLst>
              <a:ext uri="{FF2B5EF4-FFF2-40B4-BE49-F238E27FC236}">
                <a16:creationId xmlns:a16="http://schemas.microsoft.com/office/drawing/2014/main" id="{B3A1E9EC-AD9E-95E7-BA5B-0DA811418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9" b="14415"/>
          <a:stretch/>
        </p:blipFill>
        <p:spPr>
          <a:xfrm>
            <a:off x="3340206" y="4108661"/>
            <a:ext cx="2529990" cy="1300995"/>
          </a:xfrm>
          <a:prstGeom prst="rect">
            <a:avLst/>
          </a:prstGeom>
          <a:ln>
            <a:noFill/>
          </a:ln>
        </p:spPr>
      </p:pic>
      <p:sp>
        <p:nvSpPr>
          <p:cNvPr id="16" name="Rectangle: cantonades arrodonides 15">
            <a:extLst>
              <a:ext uri="{FF2B5EF4-FFF2-40B4-BE49-F238E27FC236}">
                <a16:creationId xmlns:a16="http://schemas.microsoft.com/office/drawing/2014/main" id="{0124C2E2-6A5C-DEF0-B7AF-D486520232BB}"/>
              </a:ext>
            </a:extLst>
          </p:cNvPr>
          <p:cNvSpPr/>
          <p:nvPr/>
        </p:nvSpPr>
        <p:spPr>
          <a:xfrm>
            <a:off x="7817224" y="1635069"/>
            <a:ext cx="2366682" cy="2179501"/>
          </a:xfrm>
          <a:prstGeom prst="round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QuadreDeText 8">
            <a:extLst>
              <a:ext uri="{FF2B5EF4-FFF2-40B4-BE49-F238E27FC236}">
                <a16:creationId xmlns:a16="http://schemas.microsoft.com/office/drawing/2014/main" id="{14D42559-0C3E-910A-3EF0-7E7B504859D3}"/>
              </a:ext>
            </a:extLst>
          </p:cNvPr>
          <p:cNvSpPr txBox="1"/>
          <p:nvPr/>
        </p:nvSpPr>
        <p:spPr>
          <a:xfrm>
            <a:off x="3677354" y="5595013"/>
            <a:ext cx="185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Rockwell" panose="02060603020205020403" pitchFamily="18" charset="0"/>
              </a:rPr>
              <a:t>Noyori</a:t>
            </a:r>
            <a:r>
              <a:rPr lang="en-US" sz="1600" dirty="0">
                <a:latin typeface="Rockwell" panose="02060603020205020403" pitchFamily="18" charset="0"/>
              </a:rPr>
              <a:t> catalyst</a:t>
            </a:r>
          </a:p>
        </p:txBody>
      </p:sp>
      <p:pic>
        <p:nvPicPr>
          <p:cNvPr id="10" name="Main graphic">
            <a:extLst>
              <a:ext uri="{FF2B5EF4-FFF2-40B4-BE49-F238E27FC236}">
                <a16:creationId xmlns:a16="http://schemas.microsoft.com/office/drawing/2014/main" id="{04192F97-69EA-2773-2A37-1F624F05A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19" b="14415"/>
          <a:stretch/>
        </p:blipFill>
        <p:spPr>
          <a:xfrm>
            <a:off x="612396" y="4108662"/>
            <a:ext cx="2365662" cy="1300995"/>
          </a:xfrm>
          <a:prstGeom prst="rect">
            <a:avLst/>
          </a:prstGeom>
          <a:ln>
            <a:noFill/>
          </a:ln>
        </p:spPr>
      </p:pic>
      <p:sp>
        <p:nvSpPr>
          <p:cNvPr id="12" name="QuadreDeText 11">
            <a:extLst>
              <a:ext uri="{FF2B5EF4-FFF2-40B4-BE49-F238E27FC236}">
                <a16:creationId xmlns:a16="http://schemas.microsoft.com/office/drawing/2014/main" id="{013421E5-5B90-4264-480F-F644ADD4F581}"/>
              </a:ext>
            </a:extLst>
          </p:cNvPr>
          <p:cNvSpPr txBox="1"/>
          <p:nvPr/>
        </p:nvSpPr>
        <p:spPr>
          <a:xfrm>
            <a:off x="936857" y="5595013"/>
            <a:ext cx="17167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Rockwell" panose="02060603020205020403" pitchFamily="18" charset="0"/>
              </a:rPr>
              <a:t>Shvo</a:t>
            </a:r>
            <a:r>
              <a:rPr lang="en-US" sz="1600" dirty="0">
                <a:latin typeface="Rockwell" panose="02060603020205020403" pitchFamily="18" charset="0"/>
              </a:rPr>
              <a:t> catalyst</a:t>
            </a:r>
            <a:endParaRPr lang="en-US" sz="1600" dirty="0"/>
          </a:p>
        </p:txBody>
      </p:sp>
      <p:grpSp>
        <p:nvGrpSpPr>
          <p:cNvPr id="17" name="Agrupa 16">
            <a:extLst>
              <a:ext uri="{FF2B5EF4-FFF2-40B4-BE49-F238E27FC236}">
                <a16:creationId xmlns:a16="http://schemas.microsoft.com/office/drawing/2014/main" id="{BC340236-96E0-0568-DBC9-65E6841C90E9}"/>
              </a:ext>
            </a:extLst>
          </p:cNvPr>
          <p:cNvGrpSpPr/>
          <p:nvPr/>
        </p:nvGrpSpPr>
        <p:grpSpPr>
          <a:xfrm>
            <a:off x="8048065" y="1901308"/>
            <a:ext cx="1905000" cy="1647022"/>
            <a:chOff x="8021825" y="1948000"/>
            <a:chExt cx="1905000" cy="1647022"/>
          </a:xfrm>
        </p:grpSpPr>
        <p:graphicFrame>
          <p:nvGraphicFramePr>
            <p:cNvPr id="13" name="Objecte 12">
              <a:extLst>
                <a:ext uri="{FF2B5EF4-FFF2-40B4-BE49-F238E27FC236}">
                  <a16:creationId xmlns:a16="http://schemas.microsoft.com/office/drawing/2014/main" id="{C5BDD99B-623A-9BA0-E1F9-A5B7A322B49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8484460"/>
                </p:ext>
              </p:extLst>
            </p:nvPr>
          </p:nvGraphicFramePr>
          <p:xfrm>
            <a:off x="8021825" y="1948000"/>
            <a:ext cx="1905000" cy="1214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" imgW="1904394" imgH="1214399" progId="ChemDraw.Document.6.0">
                    <p:embed/>
                  </p:oleObj>
                </mc:Choice>
                <mc:Fallback>
                  <p:oleObj name="CS ChemDraw Drawing" r:id="rId3" imgW="1904394" imgH="1214399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021825" y="1948000"/>
                          <a:ext cx="1905000" cy="1214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QuadreDeText 13">
              <a:extLst>
                <a:ext uri="{FF2B5EF4-FFF2-40B4-BE49-F238E27FC236}">
                  <a16:creationId xmlns:a16="http://schemas.microsoft.com/office/drawing/2014/main" id="{CAA543F6-644C-96A1-1D78-87581C84380F}"/>
                </a:ext>
              </a:extLst>
            </p:cNvPr>
            <p:cNvSpPr txBox="1"/>
            <p:nvPr/>
          </p:nvSpPr>
          <p:spPr>
            <a:xfrm>
              <a:off x="8046478" y="3256468"/>
              <a:ext cx="1855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Rockwell" panose="02060603020205020403" pitchFamily="18" charset="0"/>
                </a:rPr>
                <a:t>Knölker</a:t>
              </a:r>
              <a:r>
                <a:rPr lang="en-US" sz="1600" dirty="0">
                  <a:latin typeface="Rockwell" panose="02060603020205020403" pitchFamily="18" charset="0"/>
                </a:rPr>
                <a:t> catalyst</a:t>
              </a:r>
            </a:p>
          </p:txBody>
        </p:sp>
      </p:grpSp>
      <p:sp>
        <p:nvSpPr>
          <p:cNvPr id="18" name="Rectangle: cantonades arrodonides 17">
            <a:extLst>
              <a:ext uri="{FF2B5EF4-FFF2-40B4-BE49-F238E27FC236}">
                <a16:creationId xmlns:a16="http://schemas.microsoft.com/office/drawing/2014/main" id="{EE05DCE8-F852-FD14-C3C2-30455F22774A}"/>
              </a:ext>
            </a:extLst>
          </p:cNvPr>
          <p:cNvSpPr/>
          <p:nvPr/>
        </p:nvSpPr>
        <p:spPr>
          <a:xfrm>
            <a:off x="7808259" y="4377622"/>
            <a:ext cx="2366682" cy="2179501"/>
          </a:xfrm>
          <a:prstGeom prst="roundRect">
            <a:avLst/>
          </a:prstGeom>
          <a:solidFill>
            <a:srgbClr val="D97F30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Agrupa 20">
            <a:extLst>
              <a:ext uri="{FF2B5EF4-FFF2-40B4-BE49-F238E27FC236}">
                <a16:creationId xmlns:a16="http://schemas.microsoft.com/office/drawing/2014/main" id="{7A1F4728-EB78-CF9D-3A64-A50033177B43}"/>
              </a:ext>
            </a:extLst>
          </p:cNvPr>
          <p:cNvGrpSpPr/>
          <p:nvPr/>
        </p:nvGrpSpPr>
        <p:grpSpPr>
          <a:xfrm>
            <a:off x="8063753" y="4659996"/>
            <a:ext cx="1855694" cy="1614753"/>
            <a:chOff x="8097371" y="4686093"/>
            <a:chExt cx="1855694" cy="1614753"/>
          </a:xfrm>
        </p:grpSpPr>
        <p:sp>
          <p:nvSpPr>
            <p:cNvPr id="19" name="QuadreDeText 18">
              <a:extLst>
                <a:ext uri="{FF2B5EF4-FFF2-40B4-BE49-F238E27FC236}">
                  <a16:creationId xmlns:a16="http://schemas.microsoft.com/office/drawing/2014/main" id="{DFF8BD66-8FE6-12C2-5A7B-3636D8F58BBC}"/>
                </a:ext>
              </a:extLst>
            </p:cNvPr>
            <p:cNvSpPr txBox="1"/>
            <p:nvPr/>
          </p:nvSpPr>
          <p:spPr>
            <a:xfrm>
              <a:off x="8097371" y="5962292"/>
              <a:ext cx="1855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Rockwell" panose="02060603020205020403" pitchFamily="18" charset="0"/>
                </a:rPr>
                <a:t>Renaud catalyst</a:t>
              </a:r>
            </a:p>
          </p:txBody>
        </p:sp>
        <p:graphicFrame>
          <p:nvGraphicFramePr>
            <p:cNvPr id="20" name="Objecte 19">
              <a:extLst>
                <a:ext uri="{FF2B5EF4-FFF2-40B4-BE49-F238E27FC236}">
                  <a16:creationId xmlns:a16="http://schemas.microsoft.com/office/drawing/2014/main" id="{429D72E3-F32E-BC96-03F6-AFD9BBE8CF6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35896597"/>
                </p:ext>
              </p:extLst>
            </p:nvPr>
          </p:nvGraphicFramePr>
          <p:xfrm>
            <a:off x="8152093" y="4686093"/>
            <a:ext cx="1746250" cy="118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5" imgW="1746293" imgH="1180666" progId="ChemDraw.Document.6.0">
                    <p:embed/>
                  </p:oleObj>
                </mc:Choice>
                <mc:Fallback>
                  <p:oleObj name="CS ChemDraw Drawing" r:id="rId5" imgW="1746293" imgH="1180666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152093" y="4686093"/>
                          <a:ext cx="1746250" cy="1181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" name="Imatge 22">
            <a:extLst>
              <a:ext uri="{FF2B5EF4-FFF2-40B4-BE49-F238E27FC236}">
                <a16:creationId xmlns:a16="http://schemas.microsoft.com/office/drawing/2014/main" id="{A60A9911-1CB5-F36C-4C1C-7D7EEC217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14721">
            <a:off x="9875871" y="3542380"/>
            <a:ext cx="1109126" cy="1109126"/>
          </a:xfrm>
          <a:prstGeom prst="rect">
            <a:avLst/>
          </a:prstGeom>
        </p:spPr>
      </p:pic>
      <p:sp>
        <p:nvSpPr>
          <p:cNvPr id="15" name="QuadreDeText 14">
            <a:extLst>
              <a:ext uri="{FF2B5EF4-FFF2-40B4-BE49-F238E27FC236}">
                <a16:creationId xmlns:a16="http://schemas.microsoft.com/office/drawing/2014/main" id="{4A114B0C-8873-6B8F-746E-5D8A07CD0FCE}"/>
              </a:ext>
            </a:extLst>
          </p:cNvPr>
          <p:cNvSpPr txBox="1"/>
          <p:nvPr/>
        </p:nvSpPr>
        <p:spPr>
          <a:xfrm>
            <a:off x="0" y="6119336"/>
            <a:ext cx="6299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1050" i="1" dirty="0" err="1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Org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. </a:t>
            </a:r>
            <a:r>
              <a:rPr lang="ca-ES" sz="1050" i="1" dirty="0" err="1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Biomol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. </a:t>
            </a:r>
            <a:r>
              <a:rPr lang="ca-ES" sz="1050" i="1" dirty="0" err="1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Chem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.</a:t>
            </a:r>
            <a:r>
              <a:rPr lang="ca-ES" sz="1050" b="0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</a:t>
            </a:r>
            <a:r>
              <a:rPr lang="ca-ES" sz="1050" b="1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2006</a:t>
            </a:r>
            <a:r>
              <a:rPr lang="ca-ES" sz="1050" b="0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</a:t>
            </a:r>
            <a:r>
              <a:rPr lang="ca-ES" sz="1050" i="1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4</a:t>
            </a:r>
            <a:r>
              <a:rPr lang="ca-ES" sz="1050" b="0" i="0" dirty="0">
                <a:effectLst/>
                <a:highlight>
                  <a:srgbClr val="FFFFFF"/>
                </a:highlight>
                <a:latin typeface="Source Sans Pro" panose="020B0503030403020204" pitchFamily="34" charset="0"/>
              </a:rPr>
              <a:t>, 393-406</a:t>
            </a:r>
          </a:p>
          <a:p>
            <a:r>
              <a:rPr lang="de-DE" sz="105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J. Am. Chem. Soc.</a:t>
            </a:r>
            <a:r>
              <a:rPr lang="de-DE" sz="105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de-DE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r>
              <a:rPr lang="de-DE" sz="105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1986</a:t>
            </a:r>
            <a:r>
              <a:rPr lang="de-DE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108</a:t>
            </a:r>
            <a:r>
              <a:rPr lang="de-DE" sz="105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ource Sans Pro" panose="020B0503030403020204" pitchFamily="34" charset="0"/>
                <a:ea typeface="Source Sans Pro" panose="020B0503030403020204" pitchFamily="34" charset="0"/>
              </a:rPr>
              <a:t>, 7400-7402</a:t>
            </a:r>
          </a:p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Angew. Chem. Int. Ed.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1999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38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2064-2066</a:t>
            </a:r>
          </a:p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J. Am. Chem. Soc.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2009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131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2499-2507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F4005192-F68C-28A5-D9E9-528BE450C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422558"/>
              </p:ext>
            </p:extLst>
          </p:nvPr>
        </p:nvGraphicFramePr>
        <p:xfrm>
          <a:off x="612396" y="1888976"/>
          <a:ext cx="334327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2288676" imgH="904735" progId="ChemDraw.Document.6.0">
                  <p:embed/>
                </p:oleObj>
              </mc:Choice>
              <mc:Fallback>
                <p:oleObj name="CS ChemDraw Drawing" r:id="rId8" imgW="2288676" imgH="904735" progId="ChemDraw.Document.6.0">
                  <p:embed/>
                  <p:pic>
                    <p:nvPicPr>
                      <p:cNvPr id="2" name="Objecte 1">
                        <a:extLst>
                          <a:ext uri="{FF2B5EF4-FFF2-40B4-BE49-F238E27FC236}">
                            <a16:creationId xmlns:a16="http://schemas.microsoft.com/office/drawing/2014/main" id="{668712D0-46FA-0206-782A-0542D3F188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2396" y="1888976"/>
                        <a:ext cx="3343275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QuadreDeText 21">
            <a:extLst>
              <a:ext uri="{FF2B5EF4-FFF2-40B4-BE49-F238E27FC236}">
                <a16:creationId xmlns:a16="http://schemas.microsoft.com/office/drawing/2014/main" id="{B2BDE0C3-2124-F207-E4D1-A16F811FEB60}"/>
              </a:ext>
            </a:extLst>
          </p:cNvPr>
          <p:cNvSpPr txBox="1"/>
          <p:nvPr/>
        </p:nvSpPr>
        <p:spPr>
          <a:xfrm>
            <a:off x="547869" y="1341351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Catalytic hydrogenation</a:t>
            </a:r>
          </a:p>
        </p:txBody>
      </p:sp>
    </p:spTree>
    <p:extLst>
      <p:ext uri="{BB962C8B-B14F-4D97-AF65-F5344CB8AC3E}">
        <p14:creationId xmlns:p14="http://schemas.microsoft.com/office/powerpoint/2010/main" val="319184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tge 18">
            <a:extLst>
              <a:ext uri="{FF2B5EF4-FFF2-40B4-BE49-F238E27FC236}">
                <a16:creationId xmlns:a16="http://schemas.microsoft.com/office/drawing/2014/main" id="{7E40C170-80B1-C603-AE40-E0091ED0CB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t="11253" r="25081" b="6149"/>
          <a:stretch/>
        </p:blipFill>
        <p:spPr>
          <a:xfrm>
            <a:off x="8623177" y="4390891"/>
            <a:ext cx="2256907" cy="2077200"/>
          </a:xfrm>
          <a:prstGeom prst="rect">
            <a:avLst/>
          </a:prstGeom>
        </p:spPr>
      </p:pic>
      <p:pic>
        <p:nvPicPr>
          <p:cNvPr id="17" name="Imatge 16">
            <a:extLst>
              <a:ext uri="{FF2B5EF4-FFF2-40B4-BE49-F238E27FC236}">
                <a16:creationId xmlns:a16="http://schemas.microsoft.com/office/drawing/2014/main" id="{B3C9C88F-1A63-961D-64BD-7BA9F06773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1" t="11513" r="25283" b="6192"/>
          <a:stretch/>
        </p:blipFill>
        <p:spPr>
          <a:xfrm>
            <a:off x="5957372" y="4390891"/>
            <a:ext cx="2249403" cy="2077200"/>
          </a:xfrm>
          <a:prstGeom prst="rect">
            <a:avLst/>
          </a:prstGeom>
        </p:spPr>
      </p:pic>
      <p:pic>
        <p:nvPicPr>
          <p:cNvPr id="15" name="Imatge 14">
            <a:extLst>
              <a:ext uri="{FF2B5EF4-FFF2-40B4-BE49-F238E27FC236}">
                <a16:creationId xmlns:a16="http://schemas.microsoft.com/office/drawing/2014/main" id="{8EB67926-17AC-9BA2-127C-CEDC657800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t="11610" r="25304" b="6076"/>
          <a:stretch/>
        </p:blipFill>
        <p:spPr>
          <a:xfrm>
            <a:off x="3257666" y="4390891"/>
            <a:ext cx="2249863" cy="2077200"/>
          </a:xfrm>
          <a:prstGeom prst="rect">
            <a:avLst/>
          </a:prstGeom>
        </p:spPr>
      </p:pic>
      <p:pic>
        <p:nvPicPr>
          <p:cNvPr id="13" name="Imatge 12">
            <a:extLst>
              <a:ext uri="{FF2B5EF4-FFF2-40B4-BE49-F238E27FC236}">
                <a16:creationId xmlns:a16="http://schemas.microsoft.com/office/drawing/2014/main" id="{3667933B-D62A-53E2-D0B7-2BF6A64F4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t="11588" r="25211" b="6125"/>
          <a:stretch/>
        </p:blipFill>
        <p:spPr>
          <a:xfrm>
            <a:off x="556097" y="4396187"/>
            <a:ext cx="2253619" cy="2077200"/>
          </a:xfrm>
          <a:prstGeom prst="rect">
            <a:avLst/>
          </a:prstGeom>
        </p:spPr>
      </p:pic>
      <p:pic>
        <p:nvPicPr>
          <p:cNvPr id="11" name="Imatge 10">
            <a:extLst>
              <a:ext uri="{FF2B5EF4-FFF2-40B4-BE49-F238E27FC236}">
                <a16:creationId xmlns:a16="http://schemas.microsoft.com/office/drawing/2014/main" id="{F88CE09F-B8AD-B6E1-3BEF-8F036B429D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t="11402" r="25090" b="6215"/>
          <a:stretch/>
        </p:blipFill>
        <p:spPr>
          <a:xfrm>
            <a:off x="8612703" y="1701244"/>
            <a:ext cx="2256959" cy="2077200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313A4759-B1AB-0B99-0BCE-E0573B0830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" t="11626" r="24934" b="6060"/>
          <a:stretch/>
        </p:blipFill>
        <p:spPr>
          <a:xfrm>
            <a:off x="5927792" y="1701244"/>
            <a:ext cx="2270774" cy="2077200"/>
          </a:xfrm>
          <a:prstGeom prst="rect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005FD44C-2657-DEB5-7C25-FAA3F469A8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" t="11441" r="25244" b="6151"/>
          <a:stretch/>
        </p:blipFill>
        <p:spPr>
          <a:xfrm>
            <a:off x="3243364" y="1701244"/>
            <a:ext cx="2257337" cy="2077200"/>
          </a:xfrm>
          <a:prstGeom prst="rect">
            <a:avLst/>
          </a:prstGeom>
        </p:spPr>
      </p:pic>
      <p:pic>
        <p:nvPicPr>
          <p:cNvPr id="2" name="Imatge 1">
            <a:extLst>
              <a:ext uri="{FF2B5EF4-FFF2-40B4-BE49-F238E27FC236}">
                <a16:creationId xmlns:a16="http://schemas.microsoft.com/office/drawing/2014/main" id="{C5B64C26-6F5A-846F-8141-B1FC24BAFA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3" t="11395" r="25182" b="6256"/>
          <a:stretch/>
        </p:blipFill>
        <p:spPr>
          <a:xfrm>
            <a:off x="579470" y="1701244"/>
            <a:ext cx="2263697" cy="2077200"/>
          </a:xfrm>
          <a:prstGeom prst="rect">
            <a:avLst/>
          </a:prstGeom>
        </p:spPr>
      </p:pic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QuadreDeText 64">
            <a:extLst>
              <a:ext uri="{FF2B5EF4-FFF2-40B4-BE49-F238E27FC236}">
                <a16:creationId xmlns:a16="http://schemas.microsoft.com/office/drawing/2014/main" id="{A101F22A-E834-5059-9729-BAE05D80487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[STERIC MAPS]</a:t>
            </a:r>
          </a:p>
        </p:txBody>
      </p:sp>
      <p:sp>
        <p:nvSpPr>
          <p:cNvPr id="38" name="QuadreDeText 37">
            <a:extLst>
              <a:ext uri="{FF2B5EF4-FFF2-40B4-BE49-F238E27FC236}">
                <a16:creationId xmlns:a16="http://schemas.microsoft.com/office/drawing/2014/main" id="{0D6B62F7-9B1D-32CC-2DD7-AB382C68C0DF}"/>
              </a:ext>
            </a:extLst>
          </p:cNvPr>
          <p:cNvSpPr txBox="1"/>
          <p:nvPr/>
        </p:nvSpPr>
        <p:spPr>
          <a:xfrm>
            <a:off x="738297" y="3800733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K</a:t>
            </a:r>
          </a:p>
        </p:txBody>
      </p:sp>
      <p:sp>
        <p:nvSpPr>
          <p:cNvPr id="66" name="QuadreDeText 65">
            <a:extLst>
              <a:ext uri="{FF2B5EF4-FFF2-40B4-BE49-F238E27FC236}">
                <a16:creationId xmlns:a16="http://schemas.microsoft.com/office/drawing/2014/main" id="{6D1D5FF2-960D-BFEF-80BA-9B83E5AF1B55}"/>
              </a:ext>
            </a:extLst>
          </p:cNvPr>
          <p:cNvSpPr txBox="1"/>
          <p:nvPr/>
        </p:nvSpPr>
        <p:spPr>
          <a:xfrm>
            <a:off x="3331771" y="3822723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R</a:t>
            </a:r>
          </a:p>
        </p:txBody>
      </p:sp>
      <p:sp>
        <p:nvSpPr>
          <p:cNvPr id="67" name="QuadreDeText 66">
            <a:extLst>
              <a:ext uri="{FF2B5EF4-FFF2-40B4-BE49-F238E27FC236}">
                <a16:creationId xmlns:a16="http://schemas.microsoft.com/office/drawing/2014/main" id="{A9AD07E9-7AD8-81CF-899B-5C697BF425BE}"/>
              </a:ext>
            </a:extLst>
          </p:cNvPr>
          <p:cNvSpPr txBox="1"/>
          <p:nvPr/>
        </p:nvSpPr>
        <p:spPr>
          <a:xfrm>
            <a:off x="6014366" y="3800733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St.1</a:t>
            </a:r>
          </a:p>
        </p:txBody>
      </p:sp>
      <p:sp>
        <p:nvSpPr>
          <p:cNvPr id="68" name="QuadreDeText 67">
            <a:extLst>
              <a:ext uri="{FF2B5EF4-FFF2-40B4-BE49-F238E27FC236}">
                <a16:creationId xmlns:a16="http://schemas.microsoft.com/office/drawing/2014/main" id="{A58D6522-3B90-5A9D-F7A6-6C8A360154F1}"/>
              </a:ext>
            </a:extLst>
          </p:cNvPr>
          <p:cNvSpPr txBox="1"/>
          <p:nvPr/>
        </p:nvSpPr>
        <p:spPr>
          <a:xfrm>
            <a:off x="8700369" y="3778744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St.2</a:t>
            </a:r>
          </a:p>
        </p:txBody>
      </p:sp>
      <p:sp>
        <p:nvSpPr>
          <p:cNvPr id="69" name="QuadreDeText 68">
            <a:extLst>
              <a:ext uri="{FF2B5EF4-FFF2-40B4-BE49-F238E27FC236}">
                <a16:creationId xmlns:a16="http://schemas.microsoft.com/office/drawing/2014/main" id="{BE4F0A13-E176-24BF-63AD-6691B6ECEDF8}"/>
              </a:ext>
            </a:extLst>
          </p:cNvPr>
          <p:cNvSpPr txBox="1"/>
          <p:nvPr/>
        </p:nvSpPr>
        <p:spPr>
          <a:xfrm>
            <a:off x="647405" y="6473172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St.3</a:t>
            </a:r>
          </a:p>
        </p:txBody>
      </p:sp>
      <p:sp>
        <p:nvSpPr>
          <p:cNvPr id="70" name="QuadreDeText 69">
            <a:extLst>
              <a:ext uri="{FF2B5EF4-FFF2-40B4-BE49-F238E27FC236}">
                <a16:creationId xmlns:a16="http://schemas.microsoft.com/office/drawing/2014/main" id="{E39D9425-8DBD-E32E-89D5-3185D34EA832}"/>
              </a:ext>
            </a:extLst>
          </p:cNvPr>
          <p:cNvSpPr txBox="1"/>
          <p:nvPr/>
        </p:nvSpPr>
        <p:spPr>
          <a:xfrm>
            <a:off x="3430925" y="6468879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St.4</a:t>
            </a:r>
          </a:p>
        </p:txBody>
      </p:sp>
      <p:sp>
        <p:nvSpPr>
          <p:cNvPr id="71" name="QuadreDeText 70">
            <a:extLst>
              <a:ext uri="{FF2B5EF4-FFF2-40B4-BE49-F238E27FC236}">
                <a16:creationId xmlns:a16="http://schemas.microsoft.com/office/drawing/2014/main" id="{6C29B9C1-6B9C-61F4-1470-5AC1EDF1B0A1}"/>
              </a:ext>
            </a:extLst>
          </p:cNvPr>
          <p:cNvSpPr txBox="1"/>
          <p:nvPr/>
        </p:nvSpPr>
        <p:spPr>
          <a:xfrm>
            <a:off x="6111555" y="6468879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St.5</a:t>
            </a:r>
          </a:p>
        </p:txBody>
      </p:sp>
      <p:sp>
        <p:nvSpPr>
          <p:cNvPr id="72" name="QuadreDeText 71">
            <a:extLst>
              <a:ext uri="{FF2B5EF4-FFF2-40B4-BE49-F238E27FC236}">
                <a16:creationId xmlns:a16="http://schemas.microsoft.com/office/drawing/2014/main" id="{4B332DB6-A166-CB88-DCC0-29ABF20F797A}"/>
              </a:ext>
            </a:extLst>
          </p:cNvPr>
          <p:cNvSpPr txBox="1"/>
          <p:nvPr/>
        </p:nvSpPr>
        <p:spPr>
          <a:xfrm>
            <a:off x="8792187" y="6468879"/>
            <a:ext cx="2081629" cy="384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ckwell" panose="02060603020205020403" pitchFamily="18" charset="0"/>
              </a:rPr>
              <a:t>St.6</a:t>
            </a:r>
          </a:p>
        </p:txBody>
      </p:sp>
      <p:sp>
        <p:nvSpPr>
          <p:cNvPr id="75" name="QuadreDeText 74">
            <a:extLst>
              <a:ext uri="{FF2B5EF4-FFF2-40B4-BE49-F238E27FC236}">
                <a16:creationId xmlns:a16="http://schemas.microsoft.com/office/drawing/2014/main" id="{81C72479-0DEE-8D80-09E6-82B32A8AB67A}"/>
              </a:ext>
            </a:extLst>
          </p:cNvPr>
          <p:cNvSpPr txBox="1"/>
          <p:nvPr/>
        </p:nvSpPr>
        <p:spPr>
          <a:xfrm>
            <a:off x="564404" y="1193003"/>
            <a:ext cx="6299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Steric maps of the intermediate </a:t>
            </a:r>
            <a:r>
              <a:rPr lang="en-US" b="1" dirty="0">
                <a:latin typeface="Rockwell" panose="02060603020205020403" pitchFamily="18" charset="0"/>
              </a:rPr>
              <a:t>III</a:t>
            </a:r>
            <a:r>
              <a:rPr lang="en-US" dirty="0">
                <a:latin typeface="Rockwell" panose="02060603020205020403" pitchFamily="18" charset="0"/>
              </a:rPr>
              <a:t>.</a:t>
            </a: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5C22E676-D267-8CAA-6F52-6FDDC9F969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0" r="7620"/>
          <a:stretch/>
        </p:blipFill>
        <p:spPr>
          <a:xfrm>
            <a:off x="11037916" y="1916680"/>
            <a:ext cx="831574" cy="397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24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847E5B5-BB5F-8683-64AE-FB75C24C9748}"/>
              </a:ext>
            </a:extLst>
          </p:cNvPr>
          <p:cNvSpPr/>
          <p:nvPr/>
        </p:nvSpPr>
        <p:spPr>
          <a:xfrm>
            <a:off x="6485022" y="1326573"/>
            <a:ext cx="974558" cy="1302428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tge 9">
            <a:extLst>
              <a:ext uri="{FF2B5EF4-FFF2-40B4-BE49-F238E27FC236}">
                <a16:creationId xmlns:a16="http://schemas.microsoft.com/office/drawing/2014/main" id="{691E7FD1-51D8-2576-9E0A-CD8C4E3CC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6" y="1406308"/>
            <a:ext cx="4122439" cy="1440000"/>
          </a:xfrm>
          <a:prstGeom prst="rect">
            <a:avLst/>
          </a:prstGeom>
        </p:spPr>
      </p:pic>
      <p:grpSp>
        <p:nvGrpSpPr>
          <p:cNvPr id="26" name="Agrupa 25">
            <a:extLst>
              <a:ext uri="{FF2B5EF4-FFF2-40B4-BE49-F238E27FC236}">
                <a16:creationId xmlns:a16="http://schemas.microsoft.com/office/drawing/2014/main" id="{39FBB089-33B5-C78E-46FC-E78A4CCCB663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27" name="Hexàgon 26">
              <a:extLst>
                <a:ext uri="{FF2B5EF4-FFF2-40B4-BE49-F238E27FC236}">
                  <a16:creationId xmlns:a16="http://schemas.microsoft.com/office/drawing/2014/main" id="{2E482F09-7B50-DCE7-691D-EF5AF925F673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àgon 27">
              <a:extLst>
                <a:ext uri="{FF2B5EF4-FFF2-40B4-BE49-F238E27FC236}">
                  <a16:creationId xmlns:a16="http://schemas.microsoft.com/office/drawing/2014/main" id="{FB640C15-FE7A-8129-4505-627C63D0129F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QuadreDeText 28">
              <a:extLst>
                <a:ext uri="{FF2B5EF4-FFF2-40B4-BE49-F238E27FC236}">
                  <a16:creationId xmlns:a16="http://schemas.microsoft.com/office/drawing/2014/main" id="{948F4DF9-C694-D36A-62DE-F49A887EE7D5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0" name="QuadreDeText 29">
              <a:extLst>
                <a:ext uri="{FF2B5EF4-FFF2-40B4-BE49-F238E27FC236}">
                  <a16:creationId xmlns:a16="http://schemas.microsoft.com/office/drawing/2014/main" id="{43E8733A-C4F9-B050-41B3-CFEECA9ABF59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1" name="QuadreDeText 30">
              <a:extLst>
                <a:ext uri="{FF2B5EF4-FFF2-40B4-BE49-F238E27FC236}">
                  <a16:creationId xmlns:a16="http://schemas.microsoft.com/office/drawing/2014/main" id="{96FD8CCE-F406-715A-AA6F-9B687BE3BED7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2" name="Pentàgon 31">
              <a:extLst>
                <a:ext uri="{FF2B5EF4-FFF2-40B4-BE49-F238E27FC236}">
                  <a16:creationId xmlns:a16="http://schemas.microsoft.com/office/drawing/2014/main" id="{69C48719-D614-E7F3-B1B7-3960B590E613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3" name="Objecte 32">
              <a:extLst>
                <a:ext uri="{FF2B5EF4-FFF2-40B4-BE49-F238E27FC236}">
                  <a16:creationId xmlns:a16="http://schemas.microsoft.com/office/drawing/2014/main" id="{B29D652A-D83A-56E4-34A5-E8269A3D50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6235650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836269" imgH="1182182" progId="ChemDraw.Document.6.0">
                    <p:embed/>
                  </p:oleObj>
                </mc:Choice>
                <mc:Fallback>
                  <p:oleObj name="CS ChemDraw Drawing" r:id="rId6" imgW="836269" imgH="1182182" progId="ChemDraw.Document.6.0">
                    <p:embed/>
                    <p:pic>
                      <p:nvPicPr>
                        <p:cNvPr id="13" name="Objecte 12">
                          <a:extLst>
                            <a:ext uri="{FF2B5EF4-FFF2-40B4-BE49-F238E27FC236}">
                              <a16:creationId xmlns:a16="http://schemas.microsoft.com/office/drawing/2014/main" id="{5FE7230C-8909-38AA-C5F7-FF6EB45C7E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" name="QuadreDeText 38">
            <a:extLst>
              <a:ext uri="{FF2B5EF4-FFF2-40B4-BE49-F238E27FC236}">
                <a16:creationId xmlns:a16="http://schemas.microsoft.com/office/drawing/2014/main" id="{7171A8B2-94DA-ECA5-04EB-B790BEA2BAD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sp>
        <p:nvSpPr>
          <p:cNvPr id="2" name="QuadreDeText 1">
            <a:extLst>
              <a:ext uri="{FF2B5EF4-FFF2-40B4-BE49-F238E27FC236}">
                <a16:creationId xmlns:a16="http://schemas.microsoft.com/office/drawing/2014/main" id="{1702D209-C77C-9802-78EA-73637AE200EB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13" name="Imatge 12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\color{gray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F3C99B43-23D2-8DE9-A689-5BD9C58E13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3"/>
          <a:stretch/>
        </p:blipFill>
        <p:spPr>
          <a:xfrm>
            <a:off x="6096000" y="1324320"/>
            <a:ext cx="5865915" cy="1304680"/>
          </a:xfrm>
          <a:prstGeom prst="rect">
            <a:avLst/>
          </a:prstGeom>
        </p:spPr>
      </p:pic>
      <p:pic>
        <p:nvPicPr>
          <p:cNvPr id="7" name="Imatge 6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65AEDDC9-7E7A-82B4-076B-29A863DE56A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1" r="64626"/>
          <a:stretch/>
        </p:blipFill>
        <p:spPr>
          <a:xfrm>
            <a:off x="6482607" y="1324320"/>
            <a:ext cx="974559" cy="1306933"/>
          </a:xfrm>
          <a:prstGeom prst="rect">
            <a:avLst/>
          </a:prstGeom>
        </p:spPr>
      </p:pic>
      <p:pic>
        <p:nvPicPr>
          <p:cNvPr id="14" name="Imatge 13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7AC398F8-2390-48F5-BF54-14B991B430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22"/>
          <a:stretch/>
        </p:blipFill>
        <p:spPr>
          <a:xfrm>
            <a:off x="4989314" y="1324320"/>
            <a:ext cx="1106686" cy="13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14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8043005-0B0E-4925-8FF7-C4754DB3D40A}"/>
              </a:ext>
            </a:extLst>
          </p:cNvPr>
          <p:cNvSpPr/>
          <p:nvPr/>
        </p:nvSpPr>
        <p:spPr>
          <a:xfrm>
            <a:off x="6485022" y="1326573"/>
            <a:ext cx="517357" cy="1302428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A9F5C-62D4-B461-21A5-28682F57086A}"/>
              </a:ext>
            </a:extLst>
          </p:cNvPr>
          <p:cNvSpPr/>
          <p:nvPr/>
        </p:nvSpPr>
        <p:spPr>
          <a:xfrm>
            <a:off x="9955230" y="1326142"/>
            <a:ext cx="457201" cy="1302429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tge 1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\color{gray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1E97F16C-A272-273B-ECD3-53CC17231C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3"/>
          <a:stretch/>
        </p:blipFill>
        <p:spPr>
          <a:xfrm>
            <a:off x="6096000" y="1324320"/>
            <a:ext cx="5865915" cy="1304680"/>
          </a:xfrm>
          <a:prstGeom prst="rect">
            <a:avLst/>
          </a:prstGeom>
        </p:spPr>
      </p:pic>
      <p:pic>
        <p:nvPicPr>
          <p:cNvPr id="9" name="Imatge 8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BC21A789-3E03-4A20-A09D-81A576DCD1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1" r="71186"/>
          <a:stretch/>
        </p:blipFill>
        <p:spPr>
          <a:xfrm>
            <a:off x="6482607" y="1324321"/>
            <a:ext cx="517357" cy="1304679"/>
          </a:xfrm>
          <a:prstGeom prst="rect">
            <a:avLst/>
          </a:prstGeom>
        </p:spPr>
      </p:pic>
      <p:pic>
        <p:nvPicPr>
          <p:cNvPr id="11" name="Imatge 10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2B369D7-F2E2-471D-3C53-8A8037705DF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0" r="22280"/>
          <a:stretch/>
        </p:blipFill>
        <p:spPr>
          <a:xfrm>
            <a:off x="9948880" y="1324319"/>
            <a:ext cx="457201" cy="130468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2E855B2-1483-8C12-1E75-34B588B7214E}"/>
              </a:ext>
            </a:extLst>
          </p:cNvPr>
          <p:cNvSpPr/>
          <p:nvPr/>
        </p:nvSpPr>
        <p:spPr>
          <a:xfrm>
            <a:off x="7460674" y="3273600"/>
            <a:ext cx="764537" cy="1714006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CF711A-7582-DB44-1B11-0132B6B52F89}"/>
              </a:ext>
            </a:extLst>
          </p:cNvPr>
          <p:cNvSpPr/>
          <p:nvPr/>
        </p:nvSpPr>
        <p:spPr>
          <a:xfrm>
            <a:off x="2161040" y="3275261"/>
            <a:ext cx="764537" cy="1716226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tge 21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\textbf{0.0062} &amp; 0.0076 &amp; 0.0310 &amp; 0.0290 &amp; 0.0770 &amp; 0.0176 &amp; 0.0122 &amp; -- &amp; -1.2788 \\&#10;&amp; 2 &amp; \textbf{0.0004} &amp; 0.0004 &amp; 0.0184 &amp; 0.0171 &amp; 0.0488 &amp; 0.0893 &amp; 0.0367 &amp; \textbf{0.0119} &amp; -0.6781 \\ \hdashline&#10;\multirow{2}{*}{\textbf{St.7}} &amp; 1 &amp; \textbf{0.0059} &amp; 0.0071 &amp; 0.0306 &amp; 0.0287 &amp; 0.0752 &amp; 0.0524 &amp; 0.0156 &amp; -- &amp; -1.4825 \\&#10;&amp; 2 &amp; \textbf{0.0208} &amp; 0.0159 &amp; 0.0344 &amp; 0.0334 &amp; 0.0374 &amp; 0.1774 &amp; 0.0297 &amp; \textbf{0.0642} &amp; 0.577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DD97CCEE-E311-4211-74B6-4A052873A58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57" y="3274889"/>
            <a:ext cx="8752334" cy="1722647"/>
          </a:xfrm>
          <a:prstGeom prst="rect">
            <a:avLst/>
          </a:prstGeom>
        </p:spPr>
      </p:pic>
      <p:pic>
        <p:nvPicPr>
          <p:cNvPr id="30" name="Imatge 29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\textbf{0.0062} &amp; 0.0076 &amp; 0.0310 &amp; 0.0290 &amp; 0.0770 &amp; 0.0176 &amp; 0.0122 &amp; -- &amp; -1.2788 \\&#10;&amp; 2 &amp; \textbf{0.0004} &amp; 0.0004 &amp; 0.0184 &amp; 0.0171 &amp; 0.0488 &amp; 0.0893 &amp; 0.0367 &amp; \textbf{0.0119} &amp; -0.6781 \\ \hdashline&#10;\multirow{2}{*}{\textbf{St.7}} &amp; 1 &amp; \textbf{0.0059} &amp; 0.0071 &amp; 0.0306 &amp; 0.0287 &amp; 0.0752 &amp; 0.0524 &amp; 0.0156 &amp; -- &amp; -1.4825 \\&#10;&amp; 2 &amp; \textbf{0.0208} &amp; 0.0159 &amp; 0.0344 &amp; 0.0334 &amp; 0.0374 &amp; 0.1774 &amp; 0.0297 &amp; \textbf{0.0642} &amp; 0.577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FFD8A08E-94B1-32C8-CA1F-9E563F36F34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4" r="19780"/>
          <a:stretch/>
        </p:blipFill>
        <p:spPr>
          <a:xfrm>
            <a:off x="2925577" y="3275260"/>
            <a:ext cx="4529863" cy="1723565"/>
          </a:xfrm>
          <a:prstGeom prst="rect">
            <a:avLst/>
          </a:prstGeom>
        </p:spPr>
      </p:pic>
      <p:pic>
        <p:nvPicPr>
          <p:cNvPr id="18" name="Imatge 17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0.0062 &amp; 0.0076 &amp; 0.0310 &amp; 0.0290 &amp; 0.0770 &amp; 0.0176 &amp; 0.0122 &amp; -- &amp; -1.2788 \\&#10;&amp; 2 &amp; 0.0004 &amp; 0.0004 &amp; 0.0184 &amp; 0.0171 &amp; 0.0488 &amp; 0.0893 &amp; 0.0367 &amp; 0.0119 &amp; -0.6781 \\ \hdashline&#10;\multirow{2}{*}{\textbf{St.7}} &amp; 1 &amp; 0.0059 &amp; 0.0071 &amp; 0.0306 &amp; 0.0287 &amp; 0.0752 &amp; 0.0524 &amp; 0.0156 &amp; -- &amp; -1.4825 \\&#10;&amp; 2 &amp; 0.0208 &amp; 0.0159 &amp; 0.0344 &amp; 0.0334 &amp; 0.0374 &amp; 0.1774 &amp; 0.0297 &amp; 0.0642 &amp; 0.577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785DB4C0-D20E-B790-B590-A5E358BDD2E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85" r="32"/>
          <a:stretch/>
        </p:blipFill>
        <p:spPr>
          <a:xfrm>
            <a:off x="8237367" y="3273601"/>
            <a:ext cx="943989" cy="1722647"/>
          </a:xfrm>
          <a:prstGeom prst="rect">
            <a:avLst/>
          </a:prstGeom>
        </p:spPr>
      </p:pic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tge 7">
            <a:extLst>
              <a:ext uri="{FF2B5EF4-FFF2-40B4-BE49-F238E27FC236}">
                <a16:creationId xmlns:a16="http://schemas.microsoft.com/office/drawing/2014/main" id="{6A1A921D-F93A-34DB-BB67-D2DC773023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6" y="1398761"/>
            <a:ext cx="4128890" cy="1440000"/>
          </a:xfrm>
          <a:prstGeom prst="rect">
            <a:avLst/>
          </a:prstGeom>
        </p:spPr>
      </p:pic>
      <p:grpSp>
        <p:nvGrpSpPr>
          <p:cNvPr id="32" name="Agrupa 31">
            <a:extLst>
              <a:ext uri="{FF2B5EF4-FFF2-40B4-BE49-F238E27FC236}">
                <a16:creationId xmlns:a16="http://schemas.microsoft.com/office/drawing/2014/main" id="{A7FF51E5-D1D4-24A0-38B2-E2C5478310EC}"/>
              </a:ext>
            </a:extLst>
          </p:cNvPr>
          <p:cNvGrpSpPr/>
          <p:nvPr/>
        </p:nvGrpSpPr>
        <p:grpSpPr>
          <a:xfrm>
            <a:off x="2034751" y="5125171"/>
            <a:ext cx="6202616" cy="1414989"/>
            <a:chOff x="1108810" y="5040102"/>
            <a:chExt cx="6202616" cy="1414989"/>
          </a:xfrm>
        </p:grpSpPr>
        <p:grpSp>
          <p:nvGrpSpPr>
            <p:cNvPr id="27" name="Agrupa 26">
              <a:extLst>
                <a:ext uri="{FF2B5EF4-FFF2-40B4-BE49-F238E27FC236}">
                  <a16:creationId xmlns:a16="http://schemas.microsoft.com/office/drawing/2014/main" id="{10E8583A-F6C7-4681-2078-C076657382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41286" y="5163443"/>
              <a:ext cx="2570140" cy="1291648"/>
              <a:chOff x="4091775" y="5401251"/>
              <a:chExt cx="1799903" cy="904558"/>
            </a:xfrm>
          </p:grpSpPr>
          <p:graphicFrame>
            <p:nvGraphicFramePr>
              <p:cNvPr id="25" name="Objecte 24">
                <a:extLst>
                  <a:ext uri="{FF2B5EF4-FFF2-40B4-BE49-F238E27FC236}">
                    <a16:creationId xmlns:a16="http://schemas.microsoft.com/office/drawing/2014/main" id="{5EEEDEC4-58CB-074E-AFD1-CBF8F77A44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5077956"/>
                  </p:ext>
                </p:extLst>
              </p:nvPr>
            </p:nvGraphicFramePr>
            <p:xfrm>
              <a:off x="4091775" y="5401251"/>
              <a:ext cx="1799903" cy="9045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17" imgW="1551126" imgH="780035" progId="ChemDraw.Document.6.0">
                      <p:embed/>
                    </p:oleObj>
                  </mc:Choice>
                  <mc:Fallback>
                    <p:oleObj name="CS ChemDraw Drawing" r:id="rId17" imgW="1551126" imgH="780035" progId="ChemDraw.Document.6.0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4091775" y="5401251"/>
                            <a:ext cx="1799903" cy="90455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" name="Forma lliure: forma 25">
                <a:extLst>
                  <a:ext uri="{FF2B5EF4-FFF2-40B4-BE49-F238E27FC236}">
                    <a16:creationId xmlns:a16="http://schemas.microsoft.com/office/drawing/2014/main" id="{F1F6B56C-B37D-548A-1809-79CDC3BDA0F5}"/>
                  </a:ext>
                </a:extLst>
              </p:cNvPr>
              <p:cNvSpPr/>
              <p:nvPr/>
            </p:nvSpPr>
            <p:spPr>
              <a:xfrm>
                <a:off x="4134951" y="5581290"/>
                <a:ext cx="1249428" cy="372047"/>
              </a:xfrm>
              <a:custGeom>
                <a:avLst/>
                <a:gdLst>
                  <a:gd name="connsiteX0" fmla="*/ 92544 w 1286574"/>
                  <a:gd name="connsiteY0" fmla="*/ 281038 h 371531"/>
                  <a:gd name="connsiteX1" fmla="*/ 11582 w 1286574"/>
                  <a:gd name="connsiteY1" fmla="*/ 81013 h 371531"/>
                  <a:gd name="connsiteX2" fmla="*/ 287807 w 1286574"/>
                  <a:gd name="connsiteY2" fmla="*/ 50 h 371531"/>
                  <a:gd name="connsiteX3" fmla="*/ 668807 w 1286574"/>
                  <a:gd name="connsiteY3" fmla="*/ 90538 h 371531"/>
                  <a:gd name="connsiteX4" fmla="*/ 992657 w 1286574"/>
                  <a:gd name="connsiteY4" fmla="*/ 33388 h 371531"/>
                  <a:gd name="connsiteX5" fmla="*/ 1283169 w 1286574"/>
                  <a:gd name="connsiteY5" fmla="*/ 195313 h 371531"/>
                  <a:gd name="connsiteX6" fmla="*/ 1126007 w 1286574"/>
                  <a:gd name="connsiteY6" fmla="*/ 347713 h 371531"/>
                  <a:gd name="connsiteX7" fmla="*/ 749769 w 1286574"/>
                  <a:gd name="connsiteY7" fmla="*/ 290563 h 371531"/>
                  <a:gd name="connsiteX8" fmla="*/ 459257 w 1286574"/>
                  <a:gd name="connsiteY8" fmla="*/ 371525 h 371531"/>
                  <a:gd name="connsiteX9" fmla="*/ 92544 w 1286574"/>
                  <a:gd name="connsiteY9" fmla="*/ 281038 h 371531"/>
                  <a:gd name="connsiteX0" fmla="*/ 87901 w 1281931"/>
                  <a:gd name="connsiteY0" fmla="*/ 281038 h 371531"/>
                  <a:gd name="connsiteX1" fmla="*/ 6939 w 1281931"/>
                  <a:gd name="connsiteY1" fmla="*/ 81013 h 371531"/>
                  <a:gd name="connsiteX2" fmla="*/ 283164 w 1281931"/>
                  <a:gd name="connsiteY2" fmla="*/ 50 h 371531"/>
                  <a:gd name="connsiteX3" fmla="*/ 664164 w 1281931"/>
                  <a:gd name="connsiteY3" fmla="*/ 90538 h 371531"/>
                  <a:gd name="connsiteX4" fmla="*/ 988014 w 1281931"/>
                  <a:gd name="connsiteY4" fmla="*/ 33388 h 371531"/>
                  <a:gd name="connsiteX5" fmla="*/ 1278526 w 1281931"/>
                  <a:gd name="connsiteY5" fmla="*/ 195313 h 371531"/>
                  <a:gd name="connsiteX6" fmla="*/ 1121364 w 1281931"/>
                  <a:gd name="connsiteY6" fmla="*/ 347713 h 371531"/>
                  <a:gd name="connsiteX7" fmla="*/ 745126 w 1281931"/>
                  <a:gd name="connsiteY7" fmla="*/ 290563 h 371531"/>
                  <a:gd name="connsiteX8" fmla="*/ 454614 w 1281931"/>
                  <a:gd name="connsiteY8" fmla="*/ 371525 h 371531"/>
                  <a:gd name="connsiteX9" fmla="*/ 87901 w 1281931"/>
                  <a:gd name="connsiteY9" fmla="*/ 281038 h 371531"/>
                  <a:gd name="connsiteX0" fmla="*/ 87901 w 1281931"/>
                  <a:gd name="connsiteY0" fmla="*/ 281038 h 371531"/>
                  <a:gd name="connsiteX1" fmla="*/ 6939 w 1281931"/>
                  <a:gd name="connsiteY1" fmla="*/ 81013 h 371531"/>
                  <a:gd name="connsiteX2" fmla="*/ 283164 w 1281931"/>
                  <a:gd name="connsiteY2" fmla="*/ 50 h 371531"/>
                  <a:gd name="connsiteX3" fmla="*/ 664164 w 1281931"/>
                  <a:gd name="connsiteY3" fmla="*/ 90538 h 371531"/>
                  <a:gd name="connsiteX4" fmla="*/ 988014 w 1281931"/>
                  <a:gd name="connsiteY4" fmla="*/ 33388 h 371531"/>
                  <a:gd name="connsiteX5" fmla="*/ 1278526 w 1281931"/>
                  <a:gd name="connsiteY5" fmla="*/ 195313 h 371531"/>
                  <a:gd name="connsiteX6" fmla="*/ 1121364 w 1281931"/>
                  <a:gd name="connsiteY6" fmla="*/ 347713 h 371531"/>
                  <a:gd name="connsiteX7" fmla="*/ 745126 w 1281931"/>
                  <a:gd name="connsiteY7" fmla="*/ 290563 h 371531"/>
                  <a:gd name="connsiteX8" fmla="*/ 454614 w 1281931"/>
                  <a:gd name="connsiteY8" fmla="*/ 371525 h 371531"/>
                  <a:gd name="connsiteX9" fmla="*/ 87901 w 1281931"/>
                  <a:gd name="connsiteY9" fmla="*/ 281038 h 371531"/>
                  <a:gd name="connsiteX0" fmla="*/ 89769 w 1283799"/>
                  <a:gd name="connsiteY0" fmla="*/ 281038 h 371531"/>
                  <a:gd name="connsiteX1" fmla="*/ 8807 w 1283799"/>
                  <a:gd name="connsiteY1" fmla="*/ 81013 h 371531"/>
                  <a:gd name="connsiteX2" fmla="*/ 285032 w 1283799"/>
                  <a:gd name="connsiteY2" fmla="*/ 50 h 371531"/>
                  <a:gd name="connsiteX3" fmla="*/ 666032 w 1283799"/>
                  <a:gd name="connsiteY3" fmla="*/ 90538 h 371531"/>
                  <a:gd name="connsiteX4" fmla="*/ 989882 w 1283799"/>
                  <a:gd name="connsiteY4" fmla="*/ 33388 h 371531"/>
                  <a:gd name="connsiteX5" fmla="*/ 1280394 w 1283799"/>
                  <a:gd name="connsiteY5" fmla="*/ 195313 h 371531"/>
                  <a:gd name="connsiteX6" fmla="*/ 1123232 w 1283799"/>
                  <a:gd name="connsiteY6" fmla="*/ 347713 h 371531"/>
                  <a:gd name="connsiteX7" fmla="*/ 746994 w 1283799"/>
                  <a:gd name="connsiteY7" fmla="*/ 290563 h 371531"/>
                  <a:gd name="connsiteX8" fmla="*/ 456482 w 1283799"/>
                  <a:gd name="connsiteY8" fmla="*/ 371525 h 371531"/>
                  <a:gd name="connsiteX9" fmla="*/ 89769 w 1283799"/>
                  <a:gd name="connsiteY9" fmla="*/ 281038 h 371531"/>
                  <a:gd name="connsiteX0" fmla="*/ 123498 w 1279428"/>
                  <a:gd name="connsiteY0" fmla="*/ 271512 h 371615"/>
                  <a:gd name="connsiteX1" fmla="*/ 4436 w 1279428"/>
                  <a:gd name="connsiteY1" fmla="*/ 81012 h 371615"/>
                  <a:gd name="connsiteX2" fmla="*/ 280661 w 1279428"/>
                  <a:gd name="connsiteY2" fmla="*/ 49 h 371615"/>
                  <a:gd name="connsiteX3" fmla="*/ 661661 w 1279428"/>
                  <a:gd name="connsiteY3" fmla="*/ 90537 h 371615"/>
                  <a:gd name="connsiteX4" fmla="*/ 985511 w 1279428"/>
                  <a:gd name="connsiteY4" fmla="*/ 33387 h 371615"/>
                  <a:gd name="connsiteX5" fmla="*/ 1276023 w 1279428"/>
                  <a:gd name="connsiteY5" fmla="*/ 195312 h 371615"/>
                  <a:gd name="connsiteX6" fmla="*/ 1118861 w 1279428"/>
                  <a:gd name="connsiteY6" fmla="*/ 347712 h 371615"/>
                  <a:gd name="connsiteX7" fmla="*/ 742623 w 1279428"/>
                  <a:gd name="connsiteY7" fmla="*/ 290562 h 371615"/>
                  <a:gd name="connsiteX8" fmla="*/ 452111 w 1279428"/>
                  <a:gd name="connsiteY8" fmla="*/ 371524 h 371615"/>
                  <a:gd name="connsiteX9" fmla="*/ 123498 w 1279428"/>
                  <a:gd name="connsiteY9" fmla="*/ 271512 h 371615"/>
                  <a:gd name="connsiteX0" fmla="*/ 93498 w 1249428"/>
                  <a:gd name="connsiteY0" fmla="*/ 271512 h 371615"/>
                  <a:gd name="connsiteX1" fmla="*/ 7774 w 1249428"/>
                  <a:gd name="connsiteY1" fmla="*/ 81012 h 371615"/>
                  <a:gd name="connsiteX2" fmla="*/ 250661 w 1249428"/>
                  <a:gd name="connsiteY2" fmla="*/ 49 h 371615"/>
                  <a:gd name="connsiteX3" fmla="*/ 631661 w 1249428"/>
                  <a:gd name="connsiteY3" fmla="*/ 90537 h 371615"/>
                  <a:gd name="connsiteX4" fmla="*/ 955511 w 1249428"/>
                  <a:gd name="connsiteY4" fmla="*/ 33387 h 371615"/>
                  <a:gd name="connsiteX5" fmla="*/ 1246023 w 1249428"/>
                  <a:gd name="connsiteY5" fmla="*/ 195312 h 371615"/>
                  <a:gd name="connsiteX6" fmla="*/ 1088861 w 1249428"/>
                  <a:gd name="connsiteY6" fmla="*/ 347712 h 371615"/>
                  <a:gd name="connsiteX7" fmla="*/ 712623 w 1249428"/>
                  <a:gd name="connsiteY7" fmla="*/ 290562 h 371615"/>
                  <a:gd name="connsiteX8" fmla="*/ 422111 w 1249428"/>
                  <a:gd name="connsiteY8" fmla="*/ 371524 h 371615"/>
                  <a:gd name="connsiteX9" fmla="*/ 93498 w 1249428"/>
                  <a:gd name="connsiteY9" fmla="*/ 271512 h 371615"/>
                  <a:gd name="connsiteX0" fmla="*/ 93498 w 1249428"/>
                  <a:gd name="connsiteY0" fmla="*/ 271512 h 372047"/>
                  <a:gd name="connsiteX1" fmla="*/ 7774 w 1249428"/>
                  <a:gd name="connsiteY1" fmla="*/ 81012 h 372047"/>
                  <a:gd name="connsiteX2" fmla="*/ 250661 w 1249428"/>
                  <a:gd name="connsiteY2" fmla="*/ 49 h 372047"/>
                  <a:gd name="connsiteX3" fmla="*/ 631661 w 1249428"/>
                  <a:gd name="connsiteY3" fmla="*/ 90537 h 372047"/>
                  <a:gd name="connsiteX4" fmla="*/ 955511 w 1249428"/>
                  <a:gd name="connsiteY4" fmla="*/ 33387 h 372047"/>
                  <a:gd name="connsiteX5" fmla="*/ 1246023 w 1249428"/>
                  <a:gd name="connsiteY5" fmla="*/ 195312 h 372047"/>
                  <a:gd name="connsiteX6" fmla="*/ 1088861 w 1249428"/>
                  <a:gd name="connsiteY6" fmla="*/ 347712 h 372047"/>
                  <a:gd name="connsiteX7" fmla="*/ 712623 w 1249428"/>
                  <a:gd name="connsiteY7" fmla="*/ 290562 h 372047"/>
                  <a:gd name="connsiteX8" fmla="*/ 422111 w 1249428"/>
                  <a:gd name="connsiteY8" fmla="*/ 371524 h 372047"/>
                  <a:gd name="connsiteX9" fmla="*/ 93498 w 1249428"/>
                  <a:gd name="connsiteY9" fmla="*/ 271512 h 37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49428" h="372047">
                    <a:moveTo>
                      <a:pt x="93498" y="271512"/>
                    </a:moveTo>
                    <a:cubicBezTo>
                      <a:pt x="24442" y="223093"/>
                      <a:pt x="-18420" y="126256"/>
                      <a:pt x="7774" y="81012"/>
                    </a:cubicBezTo>
                    <a:cubicBezTo>
                      <a:pt x="33968" y="35768"/>
                      <a:pt x="146680" y="-1538"/>
                      <a:pt x="250661" y="49"/>
                    </a:cubicBezTo>
                    <a:cubicBezTo>
                      <a:pt x="354642" y="1636"/>
                      <a:pt x="514186" y="84981"/>
                      <a:pt x="631661" y="90537"/>
                    </a:cubicBezTo>
                    <a:cubicBezTo>
                      <a:pt x="749136" y="96093"/>
                      <a:pt x="853117" y="15924"/>
                      <a:pt x="955511" y="33387"/>
                    </a:cubicBezTo>
                    <a:cubicBezTo>
                      <a:pt x="1057905" y="50849"/>
                      <a:pt x="1223798" y="142925"/>
                      <a:pt x="1246023" y="195312"/>
                    </a:cubicBezTo>
                    <a:cubicBezTo>
                      <a:pt x="1268248" y="247699"/>
                      <a:pt x="1177761" y="331837"/>
                      <a:pt x="1088861" y="347712"/>
                    </a:cubicBezTo>
                    <a:cubicBezTo>
                      <a:pt x="999961" y="363587"/>
                      <a:pt x="823748" y="286593"/>
                      <a:pt x="712623" y="290562"/>
                    </a:cubicBezTo>
                    <a:cubicBezTo>
                      <a:pt x="601498" y="294531"/>
                      <a:pt x="525298" y="379462"/>
                      <a:pt x="422111" y="371524"/>
                    </a:cubicBezTo>
                    <a:cubicBezTo>
                      <a:pt x="318924" y="363586"/>
                      <a:pt x="162554" y="319931"/>
                      <a:pt x="93498" y="271512"/>
                    </a:cubicBezTo>
                    <a:close/>
                  </a:path>
                </a:pathLst>
              </a:custGeom>
              <a:noFill/>
              <a:ln w="76200">
                <a:solidFill>
                  <a:srgbClr val="377BA9">
                    <a:alpha val="51000"/>
                  </a:srgbClr>
                </a:solidFill>
              </a:ln>
              <a:effectLst>
                <a:glow rad="25400">
                  <a:schemeClr val="accent1"/>
                </a:glow>
                <a:softEdge rad="419100"/>
              </a:effectLst>
              <a:scene3d>
                <a:camera prst="orthographicFront"/>
                <a:lightRig rig="threePt" dir="t">
                  <a:rot lat="0" lon="0" rev="3000000"/>
                </a:lightRig>
              </a:scene3d>
              <a:sp3d extrusionH="133350" contourW="6350" prstMaterial="dkEdge">
                <a:bevelT w="622300" prst="coolSlant"/>
                <a:bevelB w="450850" prst="coolSlant"/>
                <a:extrusionClr>
                  <a:schemeClr val="tx1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29" name="Objecte 28">
              <a:extLst>
                <a:ext uri="{FF2B5EF4-FFF2-40B4-BE49-F238E27FC236}">
                  <a16:creationId xmlns:a16="http://schemas.microsoft.com/office/drawing/2014/main" id="{ABF03E4E-1E79-F2AC-61BE-50973114714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6596287"/>
                </p:ext>
              </p:extLst>
            </p:nvPr>
          </p:nvGraphicFramePr>
          <p:xfrm>
            <a:off x="1108810" y="5040102"/>
            <a:ext cx="2303422" cy="1335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9" imgW="1551126" imgH="897154" progId="ChemDraw.Document.6.0">
                    <p:embed/>
                  </p:oleObj>
                </mc:Choice>
                <mc:Fallback>
                  <p:oleObj name="CS ChemDraw Drawing" r:id="rId19" imgW="1551126" imgH="897154" progId="ChemDraw.Document.6.0">
                    <p:embed/>
                    <p:pic>
                      <p:nvPicPr>
                        <p:cNvPr id="25" name="Objecte 24">
                          <a:extLst>
                            <a:ext uri="{FF2B5EF4-FFF2-40B4-BE49-F238E27FC236}">
                              <a16:creationId xmlns:a16="http://schemas.microsoft.com/office/drawing/2014/main" id="{5EEEDEC4-58CB-074E-AFD1-CBF8F77A44B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108810" y="5040102"/>
                          <a:ext cx="2303422" cy="13351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e 30">
              <a:extLst>
                <a:ext uri="{FF2B5EF4-FFF2-40B4-BE49-F238E27FC236}">
                  <a16:creationId xmlns:a16="http://schemas.microsoft.com/office/drawing/2014/main" id="{FC420558-AE0B-EF65-6E8C-004C422C7D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5368972"/>
                </p:ext>
              </p:extLst>
            </p:nvPr>
          </p:nvGraphicFramePr>
          <p:xfrm>
            <a:off x="3454607" y="5610830"/>
            <a:ext cx="1312863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1" imgW="1313218" imgH="397598" progId="ChemDraw.Document.6.0">
                    <p:embed/>
                  </p:oleObj>
                </mc:Choice>
                <mc:Fallback>
                  <p:oleObj name="CS ChemDraw Drawing" r:id="rId21" imgW="1313218" imgH="397598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54607" y="5610830"/>
                          <a:ext cx="1312863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QuadreDeText 34">
            <a:extLst>
              <a:ext uri="{FF2B5EF4-FFF2-40B4-BE49-F238E27FC236}">
                <a16:creationId xmlns:a16="http://schemas.microsoft.com/office/drawing/2014/main" id="{680A7217-0434-CAD4-DD95-0FC912FAA364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36" name="Agrupa 35">
            <a:extLst>
              <a:ext uri="{FF2B5EF4-FFF2-40B4-BE49-F238E27FC236}">
                <a16:creationId xmlns:a16="http://schemas.microsoft.com/office/drawing/2014/main" id="{F91DA143-8CE7-9D03-EEDB-4F635BE6164F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7" name="Hexàgon 36">
              <a:extLst>
                <a:ext uri="{FF2B5EF4-FFF2-40B4-BE49-F238E27FC236}">
                  <a16:creationId xmlns:a16="http://schemas.microsoft.com/office/drawing/2014/main" id="{30927692-65D9-AD49-9DF1-5E1331E38C06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àgon 37">
              <a:extLst>
                <a:ext uri="{FF2B5EF4-FFF2-40B4-BE49-F238E27FC236}">
                  <a16:creationId xmlns:a16="http://schemas.microsoft.com/office/drawing/2014/main" id="{C27A1D05-CFDD-4D26-A878-850E5BF19DDB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QuadreDeText 38">
              <a:extLst>
                <a:ext uri="{FF2B5EF4-FFF2-40B4-BE49-F238E27FC236}">
                  <a16:creationId xmlns:a16="http://schemas.microsoft.com/office/drawing/2014/main" id="{3A824B1E-DB21-C68A-7C54-6ED5E2E93907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40" name="QuadreDeText 39">
              <a:extLst>
                <a:ext uri="{FF2B5EF4-FFF2-40B4-BE49-F238E27FC236}">
                  <a16:creationId xmlns:a16="http://schemas.microsoft.com/office/drawing/2014/main" id="{82B08CAE-B248-07EE-2259-57E8F554EF94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41" name="QuadreDeText 40">
              <a:extLst>
                <a:ext uri="{FF2B5EF4-FFF2-40B4-BE49-F238E27FC236}">
                  <a16:creationId xmlns:a16="http://schemas.microsoft.com/office/drawing/2014/main" id="{0072C7F8-E98F-8A1F-574E-210F192A25CB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42" name="Pentàgon 41">
              <a:extLst>
                <a:ext uri="{FF2B5EF4-FFF2-40B4-BE49-F238E27FC236}">
                  <a16:creationId xmlns:a16="http://schemas.microsoft.com/office/drawing/2014/main" id="{FF8E048E-8257-4AAC-0EDB-74225CA7F929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3" name="Objecte 42">
              <a:extLst>
                <a:ext uri="{FF2B5EF4-FFF2-40B4-BE49-F238E27FC236}">
                  <a16:creationId xmlns:a16="http://schemas.microsoft.com/office/drawing/2014/main" id="{C37E00E6-9D98-12EC-DA59-3CB28E7B70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3" imgW="836269" imgH="1182182" progId="ChemDraw.Document.6.0">
                    <p:embed/>
                  </p:oleObj>
                </mc:Choice>
                <mc:Fallback>
                  <p:oleObj name="CS ChemDraw Drawing" r:id="rId23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QuadreDeText 6">
            <a:extLst>
              <a:ext uri="{FF2B5EF4-FFF2-40B4-BE49-F238E27FC236}">
                <a16:creationId xmlns:a16="http://schemas.microsoft.com/office/drawing/2014/main" id="{4A3BF438-BA19-B339-B1EB-AD8058ED1F64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10" name="Imatge 9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7AC0E3A5-E9EA-65EF-4844-95576E13999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22"/>
          <a:stretch/>
        </p:blipFill>
        <p:spPr>
          <a:xfrm>
            <a:off x="4989314" y="1324320"/>
            <a:ext cx="1106686" cy="13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28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4DF7A30-D3EC-C578-352D-47BC98080FB7}"/>
              </a:ext>
            </a:extLst>
          </p:cNvPr>
          <p:cNvSpPr/>
          <p:nvPr/>
        </p:nvSpPr>
        <p:spPr>
          <a:xfrm>
            <a:off x="9988894" y="1324526"/>
            <a:ext cx="2004355" cy="1340174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tge 34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9BE3AE28-B766-A5D6-6FA2-EE5458CF6B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41" y="1324527"/>
            <a:ext cx="4008709" cy="1340174"/>
          </a:xfrm>
          <a:prstGeom prst="rect">
            <a:avLst/>
          </a:prstGeom>
        </p:spPr>
      </p:pic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tge 5">
            <a:extLst>
              <a:ext uri="{FF2B5EF4-FFF2-40B4-BE49-F238E27FC236}">
                <a16:creationId xmlns:a16="http://schemas.microsoft.com/office/drawing/2014/main" id="{0914A5B3-9122-4D30-BA93-B614A6726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2" y="1274872"/>
            <a:ext cx="6312216" cy="1316001"/>
          </a:xfrm>
          <a:prstGeom prst="rect">
            <a:avLst/>
          </a:prstGeom>
        </p:spPr>
      </p:pic>
      <p:grpSp>
        <p:nvGrpSpPr>
          <p:cNvPr id="17" name="Agrupa 16">
            <a:extLst>
              <a:ext uri="{FF2B5EF4-FFF2-40B4-BE49-F238E27FC236}">
                <a16:creationId xmlns:a16="http://schemas.microsoft.com/office/drawing/2014/main" id="{B358674B-7E35-34D8-16E9-AAEBF52700BF}"/>
              </a:ext>
            </a:extLst>
          </p:cNvPr>
          <p:cNvGrpSpPr/>
          <p:nvPr/>
        </p:nvGrpSpPr>
        <p:grpSpPr>
          <a:xfrm>
            <a:off x="2705544" y="3475357"/>
            <a:ext cx="6780912" cy="1991825"/>
            <a:chOff x="2003090" y="4701074"/>
            <a:chExt cx="6780912" cy="1991825"/>
          </a:xfrm>
        </p:grpSpPr>
        <p:graphicFrame>
          <p:nvGraphicFramePr>
            <p:cNvPr id="13" name="Objecte 12">
              <a:extLst>
                <a:ext uri="{FF2B5EF4-FFF2-40B4-BE49-F238E27FC236}">
                  <a16:creationId xmlns:a16="http://schemas.microsoft.com/office/drawing/2014/main" id="{431DB0F3-3A6B-5197-AF6B-57FA3C3ADC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1764267"/>
                </p:ext>
              </p:extLst>
            </p:nvPr>
          </p:nvGraphicFramePr>
          <p:xfrm>
            <a:off x="2003090" y="4701074"/>
            <a:ext cx="6780912" cy="199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5934068" imgH="1743140" progId="ChemDraw.Document.6.0">
                    <p:embed/>
                  </p:oleObj>
                </mc:Choice>
                <mc:Fallback>
                  <p:oleObj name="CS ChemDraw Drawing" r:id="rId6" imgW="5934068" imgH="1743140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003090" y="4701074"/>
                          <a:ext cx="6780912" cy="199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Forma lliure: forma 14">
              <a:extLst>
                <a:ext uri="{FF2B5EF4-FFF2-40B4-BE49-F238E27FC236}">
                  <a16:creationId xmlns:a16="http://schemas.microsoft.com/office/drawing/2014/main" id="{620DEBEA-23E8-E0EC-2B3E-CE3462773A25}"/>
                </a:ext>
              </a:extLst>
            </p:cNvPr>
            <p:cNvSpPr/>
            <p:nvPr/>
          </p:nvSpPr>
          <p:spPr>
            <a:xfrm>
              <a:off x="6408606" y="5959515"/>
              <a:ext cx="719863" cy="37330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85995 w 499049"/>
                <a:gd name="connsiteY0" fmla="*/ 212633 h 266436"/>
                <a:gd name="connsiteX1" fmla="*/ 271 w 499049"/>
                <a:gd name="connsiteY1" fmla="*/ 49926 h 266436"/>
                <a:gd name="connsiteX2" fmla="*/ 214252 w 499049"/>
                <a:gd name="connsiteY2" fmla="*/ 92 h 266436"/>
                <a:gd name="connsiteX3" fmla="*/ 432669 w 499049"/>
                <a:gd name="connsiteY3" fmla="*/ 65409 h 266436"/>
                <a:gd name="connsiteX4" fmla="*/ 495195 w 499049"/>
                <a:gd name="connsiteY4" fmla="*/ 188414 h 266436"/>
                <a:gd name="connsiteX5" fmla="*/ 342344 w 499049"/>
                <a:gd name="connsiteY5" fmla="*/ 265950 h 266436"/>
                <a:gd name="connsiteX6" fmla="*/ 85995 w 499049"/>
                <a:gd name="connsiteY6" fmla="*/ 212633 h 266436"/>
                <a:gd name="connsiteX0" fmla="*/ 88204 w 501258"/>
                <a:gd name="connsiteY0" fmla="*/ 213819 h 267471"/>
                <a:gd name="connsiteX1" fmla="*/ 257 w 501258"/>
                <a:gd name="connsiteY1" fmla="*/ 122264 h 267471"/>
                <a:gd name="connsiteX2" fmla="*/ 216461 w 501258"/>
                <a:gd name="connsiteY2" fmla="*/ 1278 h 267471"/>
                <a:gd name="connsiteX3" fmla="*/ 434878 w 501258"/>
                <a:gd name="connsiteY3" fmla="*/ 66595 h 267471"/>
                <a:gd name="connsiteX4" fmla="*/ 497404 w 501258"/>
                <a:gd name="connsiteY4" fmla="*/ 189600 h 267471"/>
                <a:gd name="connsiteX5" fmla="*/ 344553 w 501258"/>
                <a:gd name="connsiteY5" fmla="*/ 267136 h 267471"/>
                <a:gd name="connsiteX6" fmla="*/ 88204 w 501258"/>
                <a:gd name="connsiteY6" fmla="*/ 213819 h 267471"/>
                <a:gd name="connsiteX0" fmla="*/ 91304 w 504358"/>
                <a:gd name="connsiteY0" fmla="*/ 165405 h 219057"/>
                <a:gd name="connsiteX1" fmla="*/ 3357 w 504358"/>
                <a:gd name="connsiteY1" fmla="*/ 73850 h 219057"/>
                <a:gd name="connsiteX2" fmla="*/ 190655 w 504358"/>
                <a:gd name="connsiteY2" fmla="*/ 12899 h 219057"/>
                <a:gd name="connsiteX3" fmla="*/ 437978 w 504358"/>
                <a:gd name="connsiteY3" fmla="*/ 18181 h 219057"/>
                <a:gd name="connsiteX4" fmla="*/ 500504 w 504358"/>
                <a:gd name="connsiteY4" fmla="*/ 141186 h 219057"/>
                <a:gd name="connsiteX5" fmla="*/ 347653 w 504358"/>
                <a:gd name="connsiteY5" fmla="*/ 218722 h 219057"/>
                <a:gd name="connsiteX6" fmla="*/ 91304 w 504358"/>
                <a:gd name="connsiteY6" fmla="*/ 165405 h 219057"/>
                <a:gd name="connsiteX0" fmla="*/ 91304 w 505802"/>
                <a:gd name="connsiteY0" fmla="*/ 152531 h 206183"/>
                <a:gd name="connsiteX1" fmla="*/ 3357 w 505802"/>
                <a:gd name="connsiteY1" fmla="*/ 60976 h 206183"/>
                <a:gd name="connsiteX2" fmla="*/ 190655 w 505802"/>
                <a:gd name="connsiteY2" fmla="*/ 25 h 206183"/>
                <a:gd name="connsiteX3" fmla="*/ 446872 w 505802"/>
                <a:gd name="connsiteY3" fmla="*/ 67565 h 206183"/>
                <a:gd name="connsiteX4" fmla="*/ 500504 w 505802"/>
                <a:gd name="connsiteY4" fmla="*/ 128312 h 206183"/>
                <a:gd name="connsiteX5" fmla="*/ 347653 w 505802"/>
                <a:gd name="connsiteY5" fmla="*/ 205848 h 206183"/>
                <a:gd name="connsiteX6" fmla="*/ 91304 w 505802"/>
                <a:gd name="connsiteY6" fmla="*/ 152531 h 206183"/>
                <a:gd name="connsiteX0" fmla="*/ 91304 w 511763"/>
                <a:gd name="connsiteY0" fmla="*/ 152531 h 210794"/>
                <a:gd name="connsiteX1" fmla="*/ 3357 w 511763"/>
                <a:gd name="connsiteY1" fmla="*/ 60976 h 210794"/>
                <a:gd name="connsiteX2" fmla="*/ 190655 w 511763"/>
                <a:gd name="connsiteY2" fmla="*/ 25 h 210794"/>
                <a:gd name="connsiteX3" fmla="*/ 446872 w 511763"/>
                <a:gd name="connsiteY3" fmla="*/ 67565 h 210794"/>
                <a:gd name="connsiteX4" fmla="*/ 507175 w 511763"/>
                <a:gd name="connsiteY4" fmla="*/ 192794 h 210794"/>
                <a:gd name="connsiteX5" fmla="*/ 347653 w 511763"/>
                <a:gd name="connsiteY5" fmla="*/ 205848 h 210794"/>
                <a:gd name="connsiteX6" fmla="*/ 91304 w 511763"/>
                <a:gd name="connsiteY6" fmla="*/ 152531 h 210794"/>
                <a:gd name="connsiteX0" fmla="*/ 91082 w 513383"/>
                <a:gd name="connsiteY0" fmla="*/ 152531 h 275345"/>
                <a:gd name="connsiteX1" fmla="*/ 3135 w 513383"/>
                <a:gd name="connsiteY1" fmla="*/ 60976 h 275345"/>
                <a:gd name="connsiteX2" fmla="*/ 190433 w 513383"/>
                <a:gd name="connsiteY2" fmla="*/ 25 h 275345"/>
                <a:gd name="connsiteX3" fmla="*/ 446650 w 513383"/>
                <a:gd name="connsiteY3" fmla="*/ 67565 h 275345"/>
                <a:gd name="connsiteX4" fmla="*/ 506953 w 513383"/>
                <a:gd name="connsiteY4" fmla="*/ 192794 h 275345"/>
                <a:gd name="connsiteX5" fmla="*/ 318526 w 513383"/>
                <a:gd name="connsiteY5" fmla="*/ 274776 h 275345"/>
                <a:gd name="connsiteX6" fmla="*/ 91082 w 513383"/>
                <a:gd name="connsiteY6" fmla="*/ 152531 h 275345"/>
                <a:gd name="connsiteX0" fmla="*/ 66277 w 517483"/>
                <a:gd name="connsiteY0" fmla="*/ 205901 h 274877"/>
                <a:gd name="connsiteX1" fmla="*/ 7235 w 517483"/>
                <a:gd name="connsiteY1" fmla="*/ 60982 h 274877"/>
                <a:gd name="connsiteX2" fmla="*/ 194533 w 517483"/>
                <a:gd name="connsiteY2" fmla="*/ 31 h 274877"/>
                <a:gd name="connsiteX3" fmla="*/ 450750 w 517483"/>
                <a:gd name="connsiteY3" fmla="*/ 67571 h 274877"/>
                <a:gd name="connsiteX4" fmla="*/ 511053 w 517483"/>
                <a:gd name="connsiteY4" fmla="*/ 192800 h 274877"/>
                <a:gd name="connsiteX5" fmla="*/ 322626 w 517483"/>
                <a:gd name="connsiteY5" fmla="*/ 274782 h 274877"/>
                <a:gd name="connsiteX6" fmla="*/ 66277 w 517483"/>
                <a:gd name="connsiteY6" fmla="*/ 205901 h 274877"/>
                <a:gd name="connsiteX0" fmla="*/ 65615 w 516821"/>
                <a:gd name="connsiteY0" fmla="*/ 205901 h 274844"/>
                <a:gd name="connsiteX1" fmla="*/ 6573 w 516821"/>
                <a:gd name="connsiteY1" fmla="*/ 60982 h 274844"/>
                <a:gd name="connsiteX2" fmla="*/ 193871 w 516821"/>
                <a:gd name="connsiteY2" fmla="*/ 31 h 274844"/>
                <a:gd name="connsiteX3" fmla="*/ 450088 w 516821"/>
                <a:gd name="connsiteY3" fmla="*/ 67571 h 274844"/>
                <a:gd name="connsiteX4" fmla="*/ 510391 w 516821"/>
                <a:gd name="connsiteY4" fmla="*/ 192800 h 274844"/>
                <a:gd name="connsiteX5" fmla="*/ 321964 w 516821"/>
                <a:gd name="connsiteY5" fmla="*/ 274782 h 274844"/>
                <a:gd name="connsiteX6" fmla="*/ 65615 w 516821"/>
                <a:gd name="connsiteY6" fmla="*/ 205901 h 274844"/>
                <a:gd name="connsiteX0" fmla="*/ 63216 w 514422"/>
                <a:gd name="connsiteY0" fmla="*/ 205901 h 274842"/>
                <a:gd name="connsiteX1" fmla="*/ 4174 w 514422"/>
                <a:gd name="connsiteY1" fmla="*/ 60982 h 274842"/>
                <a:gd name="connsiteX2" fmla="*/ 191472 w 514422"/>
                <a:gd name="connsiteY2" fmla="*/ 31 h 274842"/>
                <a:gd name="connsiteX3" fmla="*/ 447689 w 514422"/>
                <a:gd name="connsiteY3" fmla="*/ 67571 h 274842"/>
                <a:gd name="connsiteX4" fmla="*/ 507992 w 514422"/>
                <a:gd name="connsiteY4" fmla="*/ 192800 h 274842"/>
                <a:gd name="connsiteX5" fmla="*/ 319565 w 514422"/>
                <a:gd name="connsiteY5" fmla="*/ 274782 h 274842"/>
                <a:gd name="connsiteX6" fmla="*/ 63216 w 514422"/>
                <a:gd name="connsiteY6" fmla="*/ 205901 h 274842"/>
                <a:gd name="connsiteX0" fmla="*/ 63216 w 514422"/>
                <a:gd name="connsiteY0" fmla="*/ 205895 h 274836"/>
                <a:gd name="connsiteX1" fmla="*/ 4174 w 514422"/>
                <a:gd name="connsiteY1" fmla="*/ 60976 h 274836"/>
                <a:gd name="connsiteX2" fmla="*/ 191472 w 514422"/>
                <a:gd name="connsiteY2" fmla="*/ 25 h 274836"/>
                <a:gd name="connsiteX3" fmla="*/ 447689 w 514422"/>
                <a:gd name="connsiteY3" fmla="*/ 67565 h 274836"/>
                <a:gd name="connsiteX4" fmla="*/ 507992 w 514422"/>
                <a:gd name="connsiteY4" fmla="*/ 192794 h 274836"/>
                <a:gd name="connsiteX5" fmla="*/ 319565 w 514422"/>
                <a:gd name="connsiteY5" fmla="*/ 274776 h 274836"/>
                <a:gd name="connsiteX6" fmla="*/ 63216 w 514422"/>
                <a:gd name="connsiteY6" fmla="*/ 205895 h 274836"/>
                <a:gd name="connsiteX0" fmla="*/ 63216 w 511810"/>
                <a:gd name="connsiteY0" fmla="*/ 205895 h 274836"/>
                <a:gd name="connsiteX1" fmla="*/ 4174 w 511810"/>
                <a:gd name="connsiteY1" fmla="*/ 60976 h 274836"/>
                <a:gd name="connsiteX2" fmla="*/ 191472 w 511810"/>
                <a:gd name="connsiteY2" fmla="*/ 25 h 274836"/>
                <a:gd name="connsiteX3" fmla="*/ 447689 w 511810"/>
                <a:gd name="connsiteY3" fmla="*/ 67565 h 274836"/>
                <a:gd name="connsiteX4" fmla="*/ 507992 w 511810"/>
                <a:gd name="connsiteY4" fmla="*/ 192794 h 274836"/>
                <a:gd name="connsiteX5" fmla="*/ 319565 w 511810"/>
                <a:gd name="connsiteY5" fmla="*/ 274776 h 274836"/>
                <a:gd name="connsiteX6" fmla="*/ 63216 w 511810"/>
                <a:gd name="connsiteY6" fmla="*/ 205895 h 274836"/>
                <a:gd name="connsiteX0" fmla="*/ 63216 w 508327"/>
                <a:gd name="connsiteY0" fmla="*/ 205895 h 274836"/>
                <a:gd name="connsiteX1" fmla="*/ 4174 w 508327"/>
                <a:gd name="connsiteY1" fmla="*/ 60976 h 274836"/>
                <a:gd name="connsiteX2" fmla="*/ 191472 w 508327"/>
                <a:gd name="connsiteY2" fmla="*/ 25 h 274836"/>
                <a:gd name="connsiteX3" fmla="*/ 447689 w 508327"/>
                <a:gd name="connsiteY3" fmla="*/ 67565 h 274836"/>
                <a:gd name="connsiteX4" fmla="*/ 507992 w 508327"/>
                <a:gd name="connsiteY4" fmla="*/ 192794 h 274836"/>
                <a:gd name="connsiteX5" fmla="*/ 319565 w 508327"/>
                <a:gd name="connsiteY5" fmla="*/ 274776 h 274836"/>
                <a:gd name="connsiteX6" fmla="*/ 63216 w 508327"/>
                <a:gd name="connsiteY6" fmla="*/ 205895 h 274836"/>
                <a:gd name="connsiteX0" fmla="*/ 63216 w 507997"/>
                <a:gd name="connsiteY0" fmla="*/ 205895 h 274836"/>
                <a:gd name="connsiteX1" fmla="*/ 4174 w 507997"/>
                <a:gd name="connsiteY1" fmla="*/ 60976 h 274836"/>
                <a:gd name="connsiteX2" fmla="*/ 191472 w 507997"/>
                <a:gd name="connsiteY2" fmla="*/ 25 h 274836"/>
                <a:gd name="connsiteX3" fmla="*/ 447689 w 507997"/>
                <a:gd name="connsiteY3" fmla="*/ 67565 h 274836"/>
                <a:gd name="connsiteX4" fmla="*/ 507992 w 507997"/>
                <a:gd name="connsiteY4" fmla="*/ 192794 h 274836"/>
                <a:gd name="connsiteX5" fmla="*/ 319565 w 507997"/>
                <a:gd name="connsiteY5" fmla="*/ 274776 h 274836"/>
                <a:gd name="connsiteX6" fmla="*/ 63216 w 507997"/>
                <a:gd name="connsiteY6" fmla="*/ 205895 h 274836"/>
                <a:gd name="connsiteX0" fmla="*/ 63216 w 507995"/>
                <a:gd name="connsiteY0" fmla="*/ 205895 h 274836"/>
                <a:gd name="connsiteX1" fmla="*/ 4174 w 507995"/>
                <a:gd name="connsiteY1" fmla="*/ 60976 h 274836"/>
                <a:gd name="connsiteX2" fmla="*/ 191472 w 507995"/>
                <a:gd name="connsiteY2" fmla="*/ 25 h 274836"/>
                <a:gd name="connsiteX3" fmla="*/ 447689 w 507995"/>
                <a:gd name="connsiteY3" fmla="*/ 67565 h 274836"/>
                <a:gd name="connsiteX4" fmla="*/ 507992 w 507995"/>
                <a:gd name="connsiteY4" fmla="*/ 192794 h 274836"/>
                <a:gd name="connsiteX5" fmla="*/ 319565 w 507995"/>
                <a:gd name="connsiteY5" fmla="*/ 274776 h 274836"/>
                <a:gd name="connsiteX6" fmla="*/ 63216 w 507995"/>
                <a:gd name="connsiteY6" fmla="*/ 205895 h 274836"/>
                <a:gd name="connsiteX0" fmla="*/ 66368 w 514752"/>
                <a:gd name="connsiteY0" fmla="*/ 205895 h 261571"/>
                <a:gd name="connsiteX1" fmla="*/ 7326 w 514752"/>
                <a:gd name="connsiteY1" fmla="*/ 60976 h 261571"/>
                <a:gd name="connsiteX2" fmla="*/ 194624 w 514752"/>
                <a:gd name="connsiteY2" fmla="*/ 25 h 261571"/>
                <a:gd name="connsiteX3" fmla="*/ 450841 w 514752"/>
                <a:gd name="connsiteY3" fmla="*/ 67565 h 261571"/>
                <a:gd name="connsiteX4" fmla="*/ 511144 w 514752"/>
                <a:gd name="connsiteY4" fmla="*/ 192794 h 261571"/>
                <a:gd name="connsiteX5" fmla="*/ 327164 w 514752"/>
                <a:gd name="connsiteY5" fmla="*/ 261435 h 261571"/>
                <a:gd name="connsiteX6" fmla="*/ 66368 w 514752"/>
                <a:gd name="connsiteY6" fmla="*/ 205895 h 261571"/>
                <a:gd name="connsiteX0" fmla="*/ 62738 w 511122"/>
                <a:gd name="connsiteY0" fmla="*/ 205895 h 262251"/>
                <a:gd name="connsiteX1" fmla="*/ 3696 w 511122"/>
                <a:gd name="connsiteY1" fmla="*/ 60976 h 262251"/>
                <a:gd name="connsiteX2" fmla="*/ 190994 w 511122"/>
                <a:gd name="connsiteY2" fmla="*/ 25 h 262251"/>
                <a:gd name="connsiteX3" fmla="*/ 447211 w 511122"/>
                <a:gd name="connsiteY3" fmla="*/ 67565 h 262251"/>
                <a:gd name="connsiteX4" fmla="*/ 507514 w 511122"/>
                <a:gd name="connsiteY4" fmla="*/ 192794 h 262251"/>
                <a:gd name="connsiteX5" fmla="*/ 323534 w 511122"/>
                <a:gd name="connsiteY5" fmla="*/ 261435 h 262251"/>
                <a:gd name="connsiteX6" fmla="*/ 62738 w 511122"/>
                <a:gd name="connsiteY6" fmla="*/ 205895 h 262251"/>
                <a:gd name="connsiteX0" fmla="*/ 62842 w 511226"/>
                <a:gd name="connsiteY0" fmla="*/ 205895 h 261509"/>
                <a:gd name="connsiteX1" fmla="*/ 3800 w 511226"/>
                <a:gd name="connsiteY1" fmla="*/ 60976 h 261509"/>
                <a:gd name="connsiteX2" fmla="*/ 191098 w 511226"/>
                <a:gd name="connsiteY2" fmla="*/ 25 h 261509"/>
                <a:gd name="connsiteX3" fmla="*/ 447315 w 511226"/>
                <a:gd name="connsiteY3" fmla="*/ 67565 h 261509"/>
                <a:gd name="connsiteX4" fmla="*/ 507618 w 511226"/>
                <a:gd name="connsiteY4" fmla="*/ 192794 h 261509"/>
                <a:gd name="connsiteX5" fmla="*/ 323638 w 511226"/>
                <a:gd name="connsiteY5" fmla="*/ 261435 h 261509"/>
                <a:gd name="connsiteX6" fmla="*/ 62842 w 511226"/>
                <a:gd name="connsiteY6" fmla="*/ 205895 h 261509"/>
                <a:gd name="connsiteX0" fmla="*/ 62842 w 507781"/>
                <a:gd name="connsiteY0" fmla="*/ 205895 h 261509"/>
                <a:gd name="connsiteX1" fmla="*/ 3800 w 507781"/>
                <a:gd name="connsiteY1" fmla="*/ 60976 h 261509"/>
                <a:gd name="connsiteX2" fmla="*/ 191098 w 507781"/>
                <a:gd name="connsiteY2" fmla="*/ 25 h 261509"/>
                <a:gd name="connsiteX3" fmla="*/ 447315 w 507781"/>
                <a:gd name="connsiteY3" fmla="*/ 67565 h 261509"/>
                <a:gd name="connsiteX4" fmla="*/ 507618 w 507781"/>
                <a:gd name="connsiteY4" fmla="*/ 192794 h 261509"/>
                <a:gd name="connsiteX5" fmla="*/ 323638 w 507781"/>
                <a:gd name="connsiteY5" fmla="*/ 261435 h 261509"/>
                <a:gd name="connsiteX6" fmla="*/ 62842 w 507781"/>
                <a:gd name="connsiteY6" fmla="*/ 205895 h 261509"/>
                <a:gd name="connsiteX0" fmla="*/ 59203 w 504142"/>
                <a:gd name="connsiteY0" fmla="*/ 205895 h 261509"/>
                <a:gd name="connsiteX1" fmla="*/ 161 w 504142"/>
                <a:gd name="connsiteY1" fmla="*/ 60976 h 261509"/>
                <a:gd name="connsiteX2" fmla="*/ 187459 w 504142"/>
                <a:gd name="connsiteY2" fmla="*/ 25 h 261509"/>
                <a:gd name="connsiteX3" fmla="*/ 443676 w 504142"/>
                <a:gd name="connsiteY3" fmla="*/ 67565 h 261509"/>
                <a:gd name="connsiteX4" fmla="*/ 503979 w 504142"/>
                <a:gd name="connsiteY4" fmla="*/ 192794 h 261509"/>
                <a:gd name="connsiteX5" fmla="*/ 319999 w 504142"/>
                <a:gd name="connsiteY5" fmla="*/ 261435 h 261509"/>
                <a:gd name="connsiteX6" fmla="*/ 59203 w 504142"/>
                <a:gd name="connsiteY6" fmla="*/ 205895 h 261509"/>
                <a:gd name="connsiteX0" fmla="*/ 59203 w 504128"/>
                <a:gd name="connsiteY0" fmla="*/ 205895 h 261435"/>
                <a:gd name="connsiteX1" fmla="*/ 161 w 504128"/>
                <a:gd name="connsiteY1" fmla="*/ 60976 h 261435"/>
                <a:gd name="connsiteX2" fmla="*/ 187459 w 504128"/>
                <a:gd name="connsiteY2" fmla="*/ 25 h 261435"/>
                <a:gd name="connsiteX3" fmla="*/ 443676 w 504128"/>
                <a:gd name="connsiteY3" fmla="*/ 67565 h 261435"/>
                <a:gd name="connsiteX4" fmla="*/ 503979 w 504128"/>
                <a:gd name="connsiteY4" fmla="*/ 192794 h 261435"/>
                <a:gd name="connsiteX5" fmla="*/ 319999 w 504128"/>
                <a:gd name="connsiteY5" fmla="*/ 261435 h 261435"/>
                <a:gd name="connsiteX6" fmla="*/ 59203 w 504128"/>
                <a:gd name="connsiteY6" fmla="*/ 205895 h 26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128" h="261435">
                  <a:moveTo>
                    <a:pt x="59203" y="205895"/>
                  </a:moveTo>
                  <a:cubicBezTo>
                    <a:pt x="54346" y="200761"/>
                    <a:pt x="-3427" y="68606"/>
                    <a:pt x="161" y="60976"/>
                  </a:cubicBezTo>
                  <a:cubicBezTo>
                    <a:pt x="3749" y="53346"/>
                    <a:pt x="178021" y="1150"/>
                    <a:pt x="187459" y="25"/>
                  </a:cubicBezTo>
                  <a:cubicBezTo>
                    <a:pt x="196897" y="-1100"/>
                    <a:pt x="396852" y="36178"/>
                    <a:pt x="443676" y="67565"/>
                  </a:cubicBezTo>
                  <a:cubicBezTo>
                    <a:pt x="450477" y="72270"/>
                    <a:pt x="497910" y="182717"/>
                    <a:pt x="503979" y="192794"/>
                  </a:cubicBezTo>
                  <a:cubicBezTo>
                    <a:pt x="510048" y="202871"/>
                    <a:pt x="329647" y="261475"/>
                    <a:pt x="319999" y="261435"/>
                  </a:cubicBezTo>
                  <a:cubicBezTo>
                    <a:pt x="310351" y="261395"/>
                    <a:pt x="69580" y="216864"/>
                    <a:pt x="59203" y="20589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orma lliure: forma 10">
              <a:extLst>
                <a:ext uri="{FF2B5EF4-FFF2-40B4-BE49-F238E27FC236}">
                  <a16:creationId xmlns:a16="http://schemas.microsoft.com/office/drawing/2014/main" id="{104617E9-E880-A688-084F-8762134A926D}"/>
                </a:ext>
              </a:extLst>
            </p:cNvPr>
            <p:cNvSpPr/>
            <p:nvPr/>
          </p:nvSpPr>
          <p:spPr>
            <a:xfrm>
              <a:off x="6441095" y="5002575"/>
              <a:ext cx="1815940" cy="350665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727" h="245576">
                  <a:moveTo>
                    <a:pt x="296603" y="236865"/>
                  </a:moveTo>
                  <a:cubicBezTo>
                    <a:pt x="169336" y="276780"/>
                    <a:pt x="31263" y="169987"/>
                    <a:pt x="4093" y="109734"/>
                  </a:cubicBezTo>
                  <a:cubicBezTo>
                    <a:pt x="-23077" y="49481"/>
                    <a:pt x="86300" y="-35075"/>
                    <a:pt x="293673" y="15430"/>
                  </a:cubicBezTo>
                  <a:cubicBezTo>
                    <a:pt x="501046" y="65935"/>
                    <a:pt x="555531" y="9198"/>
                    <a:pt x="668003" y="12531"/>
                  </a:cubicBezTo>
                  <a:cubicBezTo>
                    <a:pt x="780475" y="15864"/>
                    <a:pt x="857219" y="56876"/>
                    <a:pt x="968507" y="35427"/>
                  </a:cubicBezTo>
                  <a:cubicBezTo>
                    <a:pt x="1079795" y="13978"/>
                    <a:pt x="1338410" y="36645"/>
                    <a:pt x="1255683" y="164000"/>
                  </a:cubicBezTo>
                  <a:cubicBezTo>
                    <a:pt x="1172956" y="291355"/>
                    <a:pt x="1028031" y="164844"/>
                    <a:pt x="912392" y="179204"/>
                  </a:cubicBezTo>
                  <a:cubicBezTo>
                    <a:pt x="796753" y="193564"/>
                    <a:pt x="694495" y="230544"/>
                    <a:pt x="588528" y="203466"/>
                  </a:cubicBezTo>
                  <a:cubicBezTo>
                    <a:pt x="482561" y="176388"/>
                    <a:pt x="397340" y="205271"/>
                    <a:pt x="296603" y="23686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orma lliure: forma 15">
              <a:extLst>
                <a:ext uri="{FF2B5EF4-FFF2-40B4-BE49-F238E27FC236}">
                  <a16:creationId xmlns:a16="http://schemas.microsoft.com/office/drawing/2014/main" id="{88CA276C-3048-7D3B-14C2-7EEA767395DD}"/>
                </a:ext>
              </a:extLst>
            </p:cNvPr>
            <p:cNvSpPr/>
            <p:nvPr/>
          </p:nvSpPr>
          <p:spPr>
            <a:xfrm>
              <a:off x="7690510" y="6001741"/>
              <a:ext cx="595667" cy="30708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90761 w 502751"/>
                <a:gd name="connsiteY0" fmla="*/ 219650 h 273453"/>
                <a:gd name="connsiteX1" fmla="*/ 5037 w 502751"/>
                <a:gd name="connsiteY1" fmla="*/ 56943 h 273453"/>
                <a:gd name="connsiteX2" fmla="*/ 219018 w 502751"/>
                <a:gd name="connsiteY2" fmla="*/ 7109 h 273453"/>
                <a:gd name="connsiteX3" fmla="*/ 499961 w 502751"/>
                <a:gd name="connsiteY3" fmla="*/ 195431 h 273453"/>
                <a:gd name="connsiteX4" fmla="*/ 347110 w 502751"/>
                <a:gd name="connsiteY4" fmla="*/ 272967 h 273453"/>
                <a:gd name="connsiteX5" fmla="*/ 90761 w 502751"/>
                <a:gd name="connsiteY5" fmla="*/ 219650 h 273453"/>
                <a:gd name="connsiteX0" fmla="*/ 92315 w 503383"/>
                <a:gd name="connsiteY0" fmla="*/ 180874 h 234677"/>
                <a:gd name="connsiteX1" fmla="*/ 6591 w 503383"/>
                <a:gd name="connsiteY1" fmla="*/ 18167 h 234677"/>
                <a:gd name="connsiteX2" fmla="*/ 247254 w 503383"/>
                <a:gd name="connsiteY2" fmla="*/ 19473 h 234677"/>
                <a:gd name="connsiteX3" fmla="*/ 501515 w 503383"/>
                <a:gd name="connsiteY3" fmla="*/ 156655 h 234677"/>
                <a:gd name="connsiteX4" fmla="*/ 348664 w 503383"/>
                <a:gd name="connsiteY4" fmla="*/ 234191 h 234677"/>
                <a:gd name="connsiteX5" fmla="*/ 92315 w 503383"/>
                <a:gd name="connsiteY5" fmla="*/ 180874 h 234677"/>
                <a:gd name="connsiteX0" fmla="*/ 76013 w 487081"/>
                <a:gd name="connsiteY0" fmla="*/ 163941 h 217614"/>
                <a:gd name="connsiteX1" fmla="*/ 8077 w 487081"/>
                <a:gd name="connsiteY1" fmla="*/ 59045 h 217614"/>
                <a:gd name="connsiteX2" fmla="*/ 230952 w 487081"/>
                <a:gd name="connsiteY2" fmla="*/ 2540 h 217614"/>
                <a:gd name="connsiteX3" fmla="*/ 485213 w 487081"/>
                <a:gd name="connsiteY3" fmla="*/ 139722 h 217614"/>
                <a:gd name="connsiteX4" fmla="*/ 332362 w 487081"/>
                <a:gd name="connsiteY4" fmla="*/ 217258 h 217614"/>
                <a:gd name="connsiteX5" fmla="*/ 76013 w 487081"/>
                <a:gd name="connsiteY5" fmla="*/ 163941 h 217614"/>
                <a:gd name="connsiteX0" fmla="*/ 76013 w 432716"/>
                <a:gd name="connsiteY0" fmla="*/ 162733 h 217331"/>
                <a:gd name="connsiteX1" fmla="*/ 8077 w 432716"/>
                <a:gd name="connsiteY1" fmla="*/ 57837 h 217331"/>
                <a:gd name="connsiteX2" fmla="*/ 230952 w 432716"/>
                <a:gd name="connsiteY2" fmla="*/ 1332 h 217331"/>
                <a:gd name="connsiteX3" fmla="*/ 429626 w 432716"/>
                <a:gd name="connsiteY3" fmla="*/ 111832 h 217331"/>
                <a:gd name="connsiteX4" fmla="*/ 332362 w 432716"/>
                <a:gd name="connsiteY4" fmla="*/ 216050 h 217331"/>
                <a:gd name="connsiteX5" fmla="*/ 76013 w 432716"/>
                <a:gd name="connsiteY5" fmla="*/ 162733 h 217331"/>
                <a:gd name="connsiteX0" fmla="*/ 76013 w 429658"/>
                <a:gd name="connsiteY0" fmla="*/ 162733 h 217331"/>
                <a:gd name="connsiteX1" fmla="*/ 8077 w 429658"/>
                <a:gd name="connsiteY1" fmla="*/ 57837 h 217331"/>
                <a:gd name="connsiteX2" fmla="*/ 230952 w 429658"/>
                <a:gd name="connsiteY2" fmla="*/ 1332 h 217331"/>
                <a:gd name="connsiteX3" fmla="*/ 429626 w 429658"/>
                <a:gd name="connsiteY3" fmla="*/ 111832 h 217331"/>
                <a:gd name="connsiteX4" fmla="*/ 332362 w 429658"/>
                <a:gd name="connsiteY4" fmla="*/ 216050 h 217331"/>
                <a:gd name="connsiteX5" fmla="*/ 76013 w 429658"/>
                <a:gd name="connsiteY5" fmla="*/ 162733 h 217331"/>
                <a:gd name="connsiteX0" fmla="*/ 72837 w 426482"/>
                <a:gd name="connsiteY0" fmla="*/ 162733 h 217012"/>
                <a:gd name="connsiteX1" fmla="*/ 4901 w 426482"/>
                <a:gd name="connsiteY1" fmla="*/ 57837 h 217012"/>
                <a:gd name="connsiteX2" fmla="*/ 227776 w 426482"/>
                <a:gd name="connsiteY2" fmla="*/ 1332 h 217012"/>
                <a:gd name="connsiteX3" fmla="*/ 426450 w 426482"/>
                <a:gd name="connsiteY3" fmla="*/ 111832 h 217012"/>
                <a:gd name="connsiteX4" fmla="*/ 329186 w 426482"/>
                <a:gd name="connsiteY4" fmla="*/ 216050 h 217012"/>
                <a:gd name="connsiteX5" fmla="*/ 72837 w 426482"/>
                <a:gd name="connsiteY5" fmla="*/ 162733 h 217012"/>
                <a:gd name="connsiteX0" fmla="*/ 72760 w 426405"/>
                <a:gd name="connsiteY0" fmla="*/ 162733 h 217051"/>
                <a:gd name="connsiteX1" fmla="*/ 4824 w 426405"/>
                <a:gd name="connsiteY1" fmla="*/ 57837 h 217051"/>
                <a:gd name="connsiteX2" fmla="*/ 227699 w 426405"/>
                <a:gd name="connsiteY2" fmla="*/ 1332 h 217051"/>
                <a:gd name="connsiteX3" fmla="*/ 426373 w 426405"/>
                <a:gd name="connsiteY3" fmla="*/ 111832 h 217051"/>
                <a:gd name="connsiteX4" fmla="*/ 329109 w 426405"/>
                <a:gd name="connsiteY4" fmla="*/ 216050 h 217051"/>
                <a:gd name="connsiteX5" fmla="*/ 72760 w 426405"/>
                <a:gd name="connsiteY5" fmla="*/ 162733 h 217051"/>
                <a:gd name="connsiteX0" fmla="*/ 72038 w 425683"/>
                <a:gd name="connsiteY0" fmla="*/ 163716 h 218369"/>
                <a:gd name="connsiteX1" fmla="*/ 8549 w 425683"/>
                <a:gd name="connsiteY1" fmla="*/ 47702 h 218369"/>
                <a:gd name="connsiteX2" fmla="*/ 226977 w 425683"/>
                <a:gd name="connsiteY2" fmla="*/ 2315 h 218369"/>
                <a:gd name="connsiteX3" fmla="*/ 425651 w 425683"/>
                <a:gd name="connsiteY3" fmla="*/ 112815 h 218369"/>
                <a:gd name="connsiteX4" fmla="*/ 328387 w 425683"/>
                <a:gd name="connsiteY4" fmla="*/ 217033 h 218369"/>
                <a:gd name="connsiteX5" fmla="*/ 72038 w 425683"/>
                <a:gd name="connsiteY5" fmla="*/ 163716 h 218369"/>
                <a:gd name="connsiteX0" fmla="*/ 63536 w 417181"/>
                <a:gd name="connsiteY0" fmla="*/ 163014 h 217667"/>
                <a:gd name="connsiteX1" fmla="*/ 47 w 417181"/>
                <a:gd name="connsiteY1" fmla="*/ 47000 h 217667"/>
                <a:gd name="connsiteX2" fmla="*/ 218475 w 417181"/>
                <a:gd name="connsiteY2" fmla="*/ 1613 h 217667"/>
                <a:gd name="connsiteX3" fmla="*/ 417149 w 417181"/>
                <a:gd name="connsiteY3" fmla="*/ 112113 h 217667"/>
                <a:gd name="connsiteX4" fmla="*/ 319885 w 417181"/>
                <a:gd name="connsiteY4" fmla="*/ 216331 h 217667"/>
                <a:gd name="connsiteX5" fmla="*/ 63536 w 417181"/>
                <a:gd name="connsiteY5" fmla="*/ 163014 h 217667"/>
                <a:gd name="connsiteX0" fmla="*/ 63525 w 417170"/>
                <a:gd name="connsiteY0" fmla="*/ 161474 h 216127"/>
                <a:gd name="connsiteX1" fmla="*/ 36 w 417170"/>
                <a:gd name="connsiteY1" fmla="*/ 45460 h 216127"/>
                <a:gd name="connsiteX2" fmla="*/ 218464 w 417170"/>
                <a:gd name="connsiteY2" fmla="*/ 73 h 216127"/>
                <a:gd name="connsiteX3" fmla="*/ 417138 w 417170"/>
                <a:gd name="connsiteY3" fmla="*/ 110573 h 216127"/>
                <a:gd name="connsiteX4" fmla="*/ 319874 w 417170"/>
                <a:gd name="connsiteY4" fmla="*/ 214791 h 216127"/>
                <a:gd name="connsiteX5" fmla="*/ 63525 w 417170"/>
                <a:gd name="connsiteY5" fmla="*/ 161474 h 216127"/>
                <a:gd name="connsiteX0" fmla="*/ 63525 w 417154"/>
                <a:gd name="connsiteY0" fmla="*/ 161474 h 215167"/>
                <a:gd name="connsiteX1" fmla="*/ 36 w 417154"/>
                <a:gd name="connsiteY1" fmla="*/ 45460 h 215167"/>
                <a:gd name="connsiteX2" fmla="*/ 218464 w 417154"/>
                <a:gd name="connsiteY2" fmla="*/ 73 h 215167"/>
                <a:gd name="connsiteX3" fmla="*/ 417138 w 417154"/>
                <a:gd name="connsiteY3" fmla="*/ 110573 h 215167"/>
                <a:gd name="connsiteX4" fmla="*/ 319874 w 417154"/>
                <a:gd name="connsiteY4" fmla="*/ 214791 h 215167"/>
                <a:gd name="connsiteX5" fmla="*/ 63525 w 417154"/>
                <a:gd name="connsiteY5" fmla="*/ 161474 h 215167"/>
                <a:gd name="connsiteX0" fmla="*/ 63525 w 417154"/>
                <a:gd name="connsiteY0" fmla="*/ 161474 h 215036"/>
                <a:gd name="connsiteX1" fmla="*/ 36 w 417154"/>
                <a:gd name="connsiteY1" fmla="*/ 45460 h 215036"/>
                <a:gd name="connsiteX2" fmla="*/ 218464 w 417154"/>
                <a:gd name="connsiteY2" fmla="*/ 73 h 215036"/>
                <a:gd name="connsiteX3" fmla="*/ 417138 w 417154"/>
                <a:gd name="connsiteY3" fmla="*/ 110573 h 215036"/>
                <a:gd name="connsiteX4" fmla="*/ 319874 w 417154"/>
                <a:gd name="connsiteY4" fmla="*/ 214791 h 215036"/>
                <a:gd name="connsiteX5" fmla="*/ 63525 w 417154"/>
                <a:gd name="connsiteY5" fmla="*/ 161474 h 215036"/>
                <a:gd name="connsiteX0" fmla="*/ 63525 w 417154"/>
                <a:gd name="connsiteY0" fmla="*/ 161474 h 215059"/>
                <a:gd name="connsiteX1" fmla="*/ 36 w 417154"/>
                <a:gd name="connsiteY1" fmla="*/ 45460 h 215059"/>
                <a:gd name="connsiteX2" fmla="*/ 218464 w 417154"/>
                <a:gd name="connsiteY2" fmla="*/ 73 h 215059"/>
                <a:gd name="connsiteX3" fmla="*/ 417138 w 417154"/>
                <a:gd name="connsiteY3" fmla="*/ 110573 h 215059"/>
                <a:gd name="connsiteX4" fmla="*/ 319874 w 417154"/>
                <a:gd name="connsiteY4" fmla="*/ 214791 h 215059"/>
                <a:gd name="connsiteX5" fmla="*/ 63525 w 417154"/>
                <a:gd name="connsiteY5" fmla="*/ 161474 h 215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154" h="215059">
                  <a:moveTo>
                    <a:pt x="63525" y="161474"/>
                  </a:moveTo>
                  <a:cubicBezTo>
                    <a:pt x="56124" y="156407"/>
                    <a:pt x="3119" y="54572"/>
                    <a:pt x="36" y="45460"/>
                  </a:cubicBezTo>
                  <a:cubicBezTo>
                    <a:pt x="-3047" y="36348"/>
                    <a:pt x="193417" y="-1885"/>
                    <a:pt x="218464" y="73"/>
                  </a:cubicBezTo>
                  <a:cubicBezTo>
                    <a:pt x="243511" y="2031"/>
                    <a:pt x="415800" y="94798"/>
                    <a:pt x="417138" y="110573"/>
                  </a:cubicBezTo>
                  <a:cubicBezTo>
                    <a:pt x="418476" y="126348"/>
                    <a:pt x="338786" y="210755"/>
                    <a:pt x="319874" y="214791"/>
                  </a:cubicBezTo>
                  <a:cubicBezTo>
                    <a:pt x="300962" y="218827"/>
                    <a:pt x="85146" y="176277"/>
                    <a:pt x="63525" y="161474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Connector recte 23">
            <a:extLst>
              <a:ext uri="{FF2B5EF4-FFF2-40B4-BE49-F238E27FC236}">
                <a16:creationId xmlns:a16="http://schemas.microsoft.com/office/drawing/2014/main" id="{6B7A07C8-19B7-B2A6-7092-D630067F0433}"/>
              </a:ext>
            </a:extLst>
          </p:cNvPr>
          <p:cNvCxnSpPr>
            <a:cxnSpLocks/>
            <a:stCxn id="23" idx="0"/>
            <a:endCxn id="23" idx="2"/>
          </p:cNvCxnSpPr>
          <p:nvPr/>
        </p:nvCxnSpPr>
        <p:spPr>
          <a:xfrm>
            <a:off x="10991072" y="1324526"/>
            <a:ext cx="0" cy="13401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QuadreDeText 25">
            <a:extLst>
              <a:ext uri="{FF2B5EF4-FFF2-40B4-BE49-F238E27FC236}">
                <a16:creationId xmlns:a16="http://schemas.microsoft.com/office/drawing/2014/main" id="{C560C888-2A1A-1C09-C10D-AA3F3354A73E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27" name="Agrupa 26">
            <a:extLst>
              <a:ext uri="{FF2B5EF4-FFF2-40B4-BE49-F238E27FC236}">
                <a16:creationId xmlns:a16="http://schemas.microsoft.com/office/drawing/2014/main" id="{C30ADD73-2FB8-3ADB-3314-88395613E95C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28" name="Hexàgon 27">
              <a:extLst>
                <a:ext uri="{FF2B5EF4-FFF2-40B4-BE49-F238E27FC236}">
                  <a16:creationId xmlns:a16="http://schemas.microsoft.com/office/drawing/2014/main" id="{2458B235-D519-86A8-7510-D80DC314BF26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àgon 28">
              <a:extLst>
                <a:ext uri="{FF2B5EF4-FFF2-40B4-BE49-F238E27FC236}">
                  <a16:creationId xmlns:a16="http://schemas.microsoft.com/office/drawing/2014/main" id="{30E34631-3641-7386-3BA8-5332F76FA4D7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QuadreDeText 29">
              <a:extLst>
                <a:ext uri="{FF2B5EF4-FFF2-40B4-BE49-F238E27FC236}">
                  <a16:creationId xmlns:a16="http://schemas.microsoft.com/office/drawing/2014/main" id="{B951CDB8-6D2E-9946-39F8-33A644C57D4E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1" name="QuadreDeText 30">
              <a:extLst>
                <a:ext uri="{FF2B5EF4-FFF2-40B4-BE49-F238E27FC236}">
                  <a16:creationId xmlns:a16="http://schemas.microsoft.com/office/drawing/2014/main" id="{67E932F0-ABC8-C199-3D31-99D53C9F7231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2" name="QuadreDeText 31">
              <a:extLst>
                <a:ext uri="{FF2B5EF4-FFF2-40B4-BE49-F238E27FC236}">
                  <a16:creationId xmlns:a16="http://schemas.microsoft.com/office/drawing/2014/main" id="{D7CF1095-A29B-6280-BC44-442C274DF3B9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3" name="Pentàgon 32">
              <a:extLst>
                <a:ext uri="{FF2B5EF4-FFF2-40B4-BE49-F238E27FC236}">
                  <a16:creationId xmlns:a16="http://schemas.microsoft.com/office/drawing/2014/main" id="{45DF261F-5442-8CCD-99D5-E8671BB71746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4" name="Objecte 33">
              <a:extLst>
                <a:ext uri="{FF2B5EF4-FFF2-40B4-BE49-F238E27FC236}">
                  <a16:creationId xmlns:a16="http://schemas.microsoft.com/office/drawing/2014/main" id="{A678F856-F51F-EDC9-3524-FDC4280BDF8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836269" imgH="1182182" progId="ChemDraw.Document.6.0">
                    <p:embed/>
                  </p:oleObj>
                </mc:Choice>
                <mc:Fallback>
                  <p:oleObj name="CS ChemDraw Drawing" r:id="rId8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QuadreDeText 1">
            <a:extLst>
              <a:ext uri="{FF2B5EF4-FFF2-40B4-BE49-F238E27FC236}">
                <a16:creationId xmlns:a16="http://schemas.microsoft.com/office/drawing/2014/main" id="{940F3AA6-1561-F41C-5F21-2FDEA6BC70B6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40" name="Imatge 39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4C61B10-88BC-DAE3-96D8-7719078567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8" r="50002"/>
          <a:stretch/>
        </p:blipFill>
        <p:spPr>
          <a:xfrm>
            <a:off x="9124950" y="1324526"/>
            <a:ext cx="863941" cy="13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6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839BC16-619D-22FF-BB2A-D2100884CC10}"/>
              </a:ext>
            </a:extLst>
          </p:cNvPr>
          <p:cNvSpPr/>
          <p:nvPr/>
        </p:nvSpPr>
        <p:spPr>
          <a:xfrm>
            <a:off x="2035469" y="2775987"/>
            <a:ext cx="676803" cy="3813085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C124B4-D64B-B3AB-5DB7-272A6116479D}"/>
              </a:ext>
            </a:extLst>
          </p:cNvPr>
          <p:cNvSpPr/>
          <p:nvPr/>
        </p:nvSpPr>
        <p:spPr>
          <a:xfrm>
            <a:off x="6577008" y="2775986"/>
            <a:ext cx="676803" cy="3813085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tge 5">
            <a:extLst>
              <a:ext uri="{FF2B5EF4-FFF2-40B4-BE49-F238E27FC236}">
                <a16:creationId xmlns:a16="http://schemas.microsoft.com/office/drawing/2014/main" id="{0914A5B3-9122-4D30-BA93-B614A6726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2" y="1274872"/>
            <a:ext cx="6312216" cy="1316001"/>
          </a:xfrm>
          <a:prstGeom prst="rect">
            <a:avLst/>
          </a:prstGeom>
        </p:spPr>
      </p:pic>
      <p:grpSp>
        <p:nvGrpSpPr>
          <p:cNvPr id="20" name="Agrupa 19">
            <a:extLst>
              <a:ext uri="{FF2B5EF4-FFF2-40B4-BE49-F238E27FC236}">
                <a16:creationId xmlns:a16="http://schemas.microsoft.com/office/drawing/2014/main" id="{5EFEE39D-535C-88A7-EF2B-2565547659C9}"/>
              </a:ext>
            </a:extLst>
          </p:cNvPr>
          <p:cNvGrpSpPr/>
          <p:nvPr/>
        </p:nvGrpSpPr>
        <p:grpSpPr>
          <a:xfrm>
            <a:off x="8455574" y="2811609"/>
            <a:ext cx="2416175" cy="1871663"/>
            <a:chOff x="6368632" y="4877272"/>
            <a:chExt cx="2416175" cy="1871663"/>
          </a:xfrm>
        </p:grpSpPr>
        <p:graphicFrame>
          <p:nvGraphicFramePr>
            <p:cNvPr id="22" name="Objecte 21">
              <a:extLst>
                <a:ext uri="{FF2B5EF4-FFF2-40B4-BE49-F238E27FC236}">
                  <a16:creationId xmlns:a16="http://schemas.microsoft.com/office/drawing/2014/main" id="{869F2EFC-725D-BE35-9282-281441DE48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2774290"/>
                </p:ext>
              </p:extLst>
            </p:nvPr>
          </p:nvGraphicFramePr>
          <p:xfrm>
            <a:off x="6368632" y="4877272"/>
            <a:ext cx="2416175" cy="1871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2115068" imgH="1638150" progId="ChemDraw.Document.6.0">
                    <p:embed/>
                  </p:oleObj>
                </mc:Choice>
                <mc:Fallback>
                  <p:oleObj name="CS ChemDraw Drawing" r:id="rId8" imgW="2115068" imgH="1638150" progId="ChemDraw.Document.6.0">
                    <p:embed/>
                    <p:pic>
                      <p:nvPicPr>
                        <p:cNvPr id="13" name="Objecte 12">
                          <a:extLst>
                            <a:ext uri="{FF2B5EF4-FFF2-40B4-BE49-F238E27FC236}">
                              <a16:creationId xmlns:a16="http://schemas.microsoft.com/office/drawing/2014/main" id="{431DB0F3-3A6B-5197-AF6B-57FA3C3ADC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368632" y="4877272"/>
                          <a:ext cx="2416175" cy="1871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Forma lliure: forma 22">
              <a:extLst>
                <a:ext uri="{FF2B5EF4-FFF2-40B4-BE49-F238E27FC236}">
                  <a16:creationId xmlns:a16="http://schemas.microsoft.com/office/drawing/2014/main" id="{170F7B73-DBEF-399D-8413-1AEEAA66FF8E}"/>
                </a:ext>
              </a:extLst>
            </p:cNvPr>
            <p:cNvSpPr/>
            <p:nvPr/>
          </p:nvSpPr>
          <p:spPr>
            <a:xfrm>
              <a:off x="6408606" y="5959515"/>
              <a:ext cx="719863" cy="37330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85995 w 499049"/>
                <a:gd name="connsiteY0" fmla="*/ 212633 h 266436"/>
                <a:gd name="connsiteX1" fmla="*/ 271 w 499049"/>
                <a:gd name="connsiteY1" fmla="*/ 49926 h 266436"/>
                <a:gd name="connsiteX2" fmla="*/ 214252 w 499049"/>
                <a:gd name="connsiteY2" fmla="*/ 92 h 266436"/>
                <a:gd name="connsiteX3" fmla="*/ 432669 w 499049"/>
                <a:gd name="connsiteY3" fmla="*/ 65409 h 266436"/>
                <a:gd name="connsiteX4" fmla="*/ 495195 w 499049"/>
                <a:gd name="connsiteY4" fmla="*/ 188414 h 266436"/>
                <a:gd name="connsiteX5" fmla="*/ 342344 w 499049"/>
                <a:gd name="connsiteY5" fmla="*/ 265950 h 266436"/>
                <a:gd name="connsiteX6" fmla="*/ 85995 w 499049"/>
                <a:gd name="connsiteY6" fmla="*/ 212633 h 266436"/>
                <a:gd name="connsiteX0" fmla="*/ 88204 w 501258"/>
                <a:gd name="connsiteY0" fmla="*/ 213819 h 267471"/>
                <a:gd name="connsiteX1" fmla="*/ 257 w 501258"/>
                <a:gd name="connsiteY1" fmla="*/ 122264 h 267471"/>
                <a:gd name="connsiteX2" fmla="*/ 216461 w 501258"/>
                <a:gd name="connsiteY2" fmla="*/ 1278 h 267471"/>
                <a:gd name="connsiteX3" fmla="*/ 434878 w 501258"/>
                <a:gd name="connsiteY3" fmla="*/ 66595 h 267471"/>
                <a:gd name="connsiteX4" fmla="*/ 497404 w 501258"/>
                <a:gd name="connsiteY4" fmla="*/ 189600 h 267471"/>
                <a:gd name="connsiteX5" fmla="*/ 344553 w 501258"/>
                <a:gd name="connsiteY5" fmla="*/ 267136 h 267471"/>
                <a:gd name="connsiteX6" fmla="*/ 88204 w 501258"/>
                <a:gd name="connsiteY6" fmla="*/ 213819 h 267471"/>
                <a:gd name="connsiteX0" fmla="*/ 91304 w 504358"/>
                <a:gd name="connsiteY0" fmla="*/ 165405 h 219057"/>
                <a:gd name="connsiteX1" fmla="*/ 3357 w 504358"/>
                <a:gd name="connsiteY1" fmla="*/ 73850 h 219057"/>
                <a:gd name="connsiteX2" fmla="*/ 190655 w 504358"/>
                <a:gd name="connsiteY2" fmla="*/ 12899 h 219057"/>
                <a:gd name="connsiteX3" fmla="*/ 437978 w 504358"/>
                <a:gd name="connsiteY3" fmla="*/ 18181 h 219057"/>
                <a:gd name="connsiteX4" fmla="*/ 500504 w 504358"/>
                <a:gd name="connsiteY4" fmla="*/ 141186 h 219057"/>
                <a:gd name="connsiteX5" fmla="*/ 347653 w 504358"/>
                <a:gd name="connsiteY5" fmla="*/ 218722 h 219057"/>
                <a:gd name="connsiteX6" fmla="*/ 91304 w 504358"/>
                <a:gd name="connsiteY6" fmla="*/ 165405 h 219057"/>
                <a:gd name="connsiteX0" fmla="*/ 91304 w 505802"/>
                <a:gd name="connsiteY0" fmla="*/ 152531 h 206183"/>
                <a:gd name="connsiteX1" fmla="*/ 3357 w 505802"/>
                <a:gd name="connsiteY1" fmla="*/ 60976 h 206183"/>
                <a:gd name="connsiteX2" fmla="*/ 190655 w 505802"/>
                <a:gd name="connsiteY2" fmla="*/ 25 h 206183"/>
                <a:gd name="connsiteX3" fmla="*/ 446872 w 505802"/>
                <a:gd name="connsiteY3" fmla="*/ 67565 h 206183"/>
                <a:gd name="connsiteX4" fmla="*/ 500504 w 505802"/>
                <a:gd name="connsiteY4" fmla="*/ 128312 h 206183"/>
                <a:gd name="connsiteX5" fmla="*/ 347653 w 505802"/>
                <a:gd name="connsiteY5" fmla="*/ 205848 h 206183"/>
                <a:gd name="connsiteX6" fmla="*/ 91304 w 505802"/>
                <a:gd name="connsiteY6" fmla="*/ 152531 h 206183"/>
                <a:gd name="connsiteX0" fmla="*/ 91304 w 511763"/>
                <a:gd name="connsiteY0" fmla="*/ 152531 h 210794"/>
                <a:gd name="connsiteX1" fmla="*/ 3357 w 511763"/>
                <a:gd name="connsiteY1" fmla="*/ 60976 h 210794"/>
                <a:gd name="connsiteX2" fmla="*/ 190655 w 511763"/>
                <a:gd name="connsiteY2" fmla="*/ 25 h 210794"/>
                <a:gd name="connsiteX3" fmla="*/ 446872 w 511763"/>
                <a:gd name="connsiteY3" fmla="*/ 67565 h 210794"/>
                <a:gd name="connsiteX4" fmla="*/ 507175 w 511763"/>
                <a:gd name="connsiteY4" fmla="*/ 192794 h 210794"/>
                <a:gd name="connsiteX5" fmla="*/ 347653 w 511763"/>
                <a:gd name="connsiteY5" fmla="*/ 205848 h 210794"/>
                <a:gd name="connsiteX6" fmla="*/ 91304 w 511763"/>
                <a:gd name="connsiteY6" fmla="*/ 152531 h 210794"/>
                <a:gd name="connsiteX0" fmla="*/ 91082 w 513383"/>
                <a:gd name="connsiteY0" fmla="*/ 152531 h 275345"/>
                <a:gd name="connsiteX1" fmla="*/ 3135 w 513383"/>
                <a:gd name="connsiteY1" fmla="*/ 60976 h 275345"/>
                <a:gd name="connsiteX2" fmla="*/ 190433 w 513383"/>
                <a:gd name="connsiteY2" fmla="*/ 25 h 275345"/>
                <a:gd name="connsiteX3" fmla="*/ 446650 w 513383"/>
                <a:gd name="connsiteY3" fmla="*/ 67565 h 275345"/>
                <a:gd name="connsiteX4" fmla="*/ 506953 w 513383"/>
                <a:gd name="connsiteY4" fmla="*/ 192794 h 275345"/>
                <a:gd name="connsiteX5" fmla="*/ 318526 w 513383"/>
                <a:gd name="connsiteY5" fmla="*/ 274776 h 275345"/>
                <a:gd name="connsiteX6" fmla="*/ 91082 w 513383"/>
                <a:gd name="connsiteY6" fmla="*/ 152531 h 275345"/>
                <a:gd name="connsiteX0" fmla="*/ 66277 w 517483"/>
                <a:gd name="connsiteY0" fmla="*/ 205901 h 274877"/>
                <a:gd name="connsiteX1" fmla="*/ 7235 w 517483"/>
                <a:gd name="connsiteY1" fmla="*/ 60982 h 274877"/>
                <a:gd name="connsiteX2" fmla="*/ 194533 w 517483"/>
                <a:gd name="connsiteY2" fmla="*/ 31 h 274877"/>
                <a:gd name="connsiteX3" fmla="*/ 450750 w 517483"/>
                <a:gd name="connsiteY3" fmla="*/ 67571 h 274877"/>
                <a:gd name="connsiteX4" fmla="*/ 511053 w 517483"/>
                <a:gd name="connsiteY4" fmla="*/ 192800 h 274877"/>
                <a:gd name="connsiteX5" fmla="*/ 322626 w 517483"/>
                <a:gd name="connsiteY5" fmla="*/ 274782 h 274877"/>
                <a:gd name="connsiteX6" fmla="*/ 66277 w 517483"/>
                <a:gd name="connsiteY6" fmla="*/ 205901 h 274877"/>
                <a:gd name="connsiteX0" fmla="*/ 65615 w 516821"/>
                <a:gd name="connsiteY0" fmla="*/ 205901 h 274844"/>
                <a:gd name="connsiteX1" fmla="*/ 6573 w 516821"/>
                <a:gd name="connsiteY1" fmla="*/ 60982 h 274844"/>
                <a:gd name="connsiteX2" fmla="*/ 193871 w 516821"/>
                <a:gd name="connsiteY2" fmla="*/ 31 h 274844"/>
                <a:gd name="connsiteX3" fmla="*/ 450088 w 516821"/>
                <a:gd name="connsiteY3" fmla="*/ 67571 h 274844"/>
                <a:gd name="connsiteX4" fmla="*/ 510391 w 516821"/>
                <a:gd name="connsiteY4" fmla="*/ 192800 h 274844"/>
                <a:gd name="connsiteX5" fmla="*/ 321964 w 516821"/>
                <a:gd name="connsiteY5" fmla="*/ 274782 h 274844"/>
                <a:gd name="connsiteX6" fmla="*/ 65615 w 516821"/>
                <a:gd name="connsiteY6" fmla="*/ 205901 h 274844"/>
                <a:gd name="connsiteX0" fmla="*/ 63216 w 514422"/>
                <a:gd name="connsiteY0" fmla="*/ 205901 h 274842"/>
                <a:gd name="connsiteX1" fmla="*/ 4174 w 514422"/>
                <a:gd name="connsiteY1" fmla="*/ 60982 h 274842"/>
                <a:gd name="connsiteX2" fmla="*/ 191472 w 514422"/>
                <a:gd name="connsiteY2" fmla="*/ 31 h 274842"/>
                <a:gd name="connsiteX3" fmla="*/ 447689 w 514422"/>
                <a:gd name="connsiteY3" fmla="*/ 67571 h 274842"/>
                <a:gd name="connsiteX4" fmla="*/ 507992 w 514422"/>
                <a:gd name="connsiteY4" fmla="*/ 192800 h 274842"/>
                <a:gd name="connsiteX5" fmla="*/ 319565 w 514422"/>
                <a:gd name="connsiteY5" fmla="*/ 274782 h 274842"/>
                <a:gd name="connsiteX6" fmla="*/ 63216 w 514422"/>
                <a:gd name="connsiteY6" fmla="*/ 205901 h 274842"/>
                <a:gd name="connsiteX0" fmla="*/ 63216 w 514422"/>
                <a:gd name="connsiteY0" fmla="*/ 205895 h 274836"/>
                <a:gd name="connsiteX1" fmla="*/ 4174 w 514422"/>
                <a:gd name="connsiteY1" fmla="*/ 60976 h 274836"/>
                <a:gd name="connsiteX2" fmla="*/ 191472 w 514422"/>
                <a:gd name="connsiteY2" fmla="*/ 25 h 274836"/>
                <a:gd name="connsiteX3" fmla="*/ 447689 w 514422"/>
                <a:gd name="connsiteY3" fmla="*/ 67565 h 274836"/>
                <a:gd name="connsiteX4" fmla="*/ 507992 w 514422"/>
                <a:gd name="connsiteY4" fmla="*/ 192794 h 274836"/>
                <a:gd name="connsiteX5" fmla="*/ 319565 w 514422"/>
                <a:gd name="connsiteY5" fmla="*/ 274776 h 274836"/>
                <a:gd name="connsiteX6" fmla="*/ 63216 w 514422"/>
                <a:gd name="connsiteY6" fmla="*/ 205895 h 274836"/>
                <a:gd name="connsiteX0" fmla="*/ 63216 w 511810"/>
                <a:gd name="connsiteY0" fmla="*/ 205895 h 274836"/>
                <a:gd name="connsiteX1" fmla="*/ 4174 w 511810"/>
                <a:gd name="connsiteY1" fmla="*/ 60976 h 274836"/>
                <a:gd name="connsiteX2" fmla="*/ 191472 w 511810"/>
                <a:gd name="connsiteY2" fmla="*/ 25 h 274836"/>
                <a:gd name="connsiteX3" fmla="*/ 447689 w 511810"/>
                <a:gd name="connsiteY3" fmla="*/ 67565 h 274836"/>
                <a:gd name="connsiteX4" fmla="*/ 507992 w 511810"/>
                <a:gd name="connsiteY4" fmla="*/ 192794 h 274836"/>
                <a:gd name="connsiteX5" fmla="*/ 319565 w 511810"/>
                <a:gd name="connsiteY5" fmla="*/ 274776 h 274836"/>
                <a:gd name="connsiteX6" fmla="*/ 63216 w 511810"/>
                <a:gd name="connsiteY6" fmla="*/ 205895 h 274836"/>
                <a:gd name="connsiteX0" fmla="*/ 63216 w 508327"/>
                <a:gd name="connsiteY0" fmla="*/ 205895 h 274836"/>
                <a:gd name="connsiteX1" fmla="*/ 4174 w 508327"/>
                <a:gd name="connsiteY1" fmla="*/ 60976 h 274836"/>
                <a:gd name="connsiteX2" fmla="*/ 191472 w 508327"/>
                <a:gd name="connsiteY2" fmla="*/ 25 h 274836"/>
                <a:gd name="connsiteX3" fmla="*/ 447689 w 508327"/>
                <a:gd name="connsiteY3" fmla="*/ 67565 h 274836"/>
                <a:gd name="connsiteX4" fmla="*/ 507992 w 508327"/>
                <a:gd name="connsiteY4" fmla="*/ 192794 h 274836"/>
                <a:gd name="connsiteX5" fmla="*/ 319565 w 508327"/>
                <a:gd name="connsiteY5" fmla="*/ 274776 h 274836"/>
                <a:gd name="connsiteX6" fmla="*/ 63216 w 508327"/>
                <a:gd name="connsiteY6" fmla="*/ 205895 h 274836"/>
                <a:gd name="connsiteX0" fmla="*/ 63216 w 507997"/>
                <a:gd name="connsiteY0" fmla="*/ 205895 h 274836"/>
                <a:gd name="connsiteX1" fmla="*/ 4174 w 507997"/>
                <a:gd name="connsiteY1" fmla="*/ 60976 h 274836"/>
                <a:gd name="connsiteX2" fmla="*/ 191472 w 507997"/>
                <a:gd name="connsiteY2" fmla="*/ 25 h 274836"/>
                <a:gd name="connsiteX3" fmla="*/ 447689 w 507997"/>
                <a:gd name="connsiteY3" fmla="*/ 67565 h 274836"/>
                <a:gd name="connsiteX4" fmla="*/ 507992 w 507997"/>
                <a:gd name="connsiteY4" fmla="*/ 192794 h 274836"/>
                <a:gd name="connsiteX5" fmla="*/ 319565 w 507997"/>
                <a:gd name="connsiteY5" fmla="*/ 274776 h 274836"/>
                <a:gd name="connsiteX6" fmla="*/ 63216 w 507997"/>
                <a:gd name="connsiteY6" fmla="*/ 205895 h 274836"/>
                <a:gd name="connsiteX0" fmla="*/ 63216 w 507995"/>
                <a:gd name="connsiteY0" fmla="*/ 205895 h 274836"/>
                <a:gd name="connsiteX1" fmla="*/ 4174 w 507995"/>
                <a:gd name="connsiteY1" fmla="*/ 60976 h 274836"/>
                <a:gd name="connsiteX2" fmla="*/ 191472 w 507995"/>
                <a:gd name="connsiteY2" fmla="*/ 25 h 274836"/>
                <a:gd name="connsiteX3" fmla="*/ 447689 w 507995"/>
                <a:gd name="connsiteY3" fmla="*/ 67565 h 274836"/>
                <a:gd name="connsiteX4" fmla="*/ 507992 w 507995"/>
                <a:gd name="connsiteY4" fmla="*/ 192794 h 274836"/>
                <a:gd name="connsiteX5" fmla="*/ 319565 w 507995"/>
                <a:gd name="connsiteY5" fmla="*/ 274776 h 274836"/>
                <a:gd name="connsiteX6" fmla="*/ 63216 w 507995"/>
                <a:gd name="connsiteY6" fmla="*/ 205895 h 274836"/>
                <a:gd name="connsiteX0" fmla="*/ 66368 w 514752"/>
                <a:gd name="connsiteY0" fmla="*/ 205895 h 261571"/>
                <a:gd name="connsiteX1" fmla="*/ 7326 w 514752"/>
                <a:gd name="connsiteY1" fmla="*/ 60976 h 261571"/>
                <a:gd name="connsiteX2" fmla="*/ 194624 w 514752"/>
                <a:gd name="connsiteY2" fmla="*/ 25 h 261571"/>
                <a:gd name="connsiteX3" fmla="*/ 450841 w 514752"/>
                <a:gd name="connsiteY3" fmla="*/ 67565 h 261571"/>
                <a:gd name="connsiteX4" fmla="*/ 511144 w 514752"/>
                <a:gd name="connsiteY4" fmla="*/ 192794 h 261571"/>
                <a:gd name="connsiteX5" fmla="*/ 327164 w 514752"/>
                <a:gd name="connsiteY5" fmla="*/ 261435 h 261571"/>
                <a:gd name="connsiteX6" fmla="*/ 66368 w 514752"/>
                <a:gd name="connsiteY6" fmla="*/ 205895 h 261571"/>
                <a:gd name="connsiteX0" fmla="*/ 62738 w 511122"/>
                <a:gd name="connsiteY0" fmla="*/ 205895 h 262251"/>
                <a:gd name="connsiteX1" fmla="*/ 3696 w 511122"/>
                <a:gd name="connsiteY1" fmla="*/ 60976 h 262251"/>
                <a:gd name="connsiteX2" fmla="*/ 190994 w 511122"/>
                <a:gd name="connsiteY2" fmla="*/ 25 h 262251"/>
                <a:gd name="connsiteX3" fmla="*/ 447211 w 511122"/>
                <a:gd name="connsiteY3" fmla="*/ 67565 h 262251"/>
                <a:gd name="connsiteX4" fmla="*/ 507514 w 511122"/>
                <a:gd name="connsiteY4" fmla="*/ 192794 h 262251"/>
                <a:gd name="connsiteX5" fmla="*/ 323534 w 511122"/>
                <a:gd name="connsiteY5" fmla="*/ 261435 h 262251"/>
                <a:gd name="connsiteX6" fmla="*/ 62738 w 511122"/>
                <a:gd name="connsiteY6" fmla="*/ 205895 h 262251"/>
                <a:gd name="connsiteX0" fmla="*/ 62842 w 511226"/>
                <a:gd name="connsiteY0" fmla="*/ 205895 h 261509"/>
                <a:gd name="connsiteX1" fmla="*/ 3800 w 511226"/>
                <a:gd name="connsiteY1" fmla="*/ 60976 h 261509"/>
                <a:gd name="connsiteX2" fmla="*/ 191098 w 511226"/>
                <a:gd name="connsiteY2" fmla="*/ 25 h 261509"/>
                <a:gd name="connsiteX3" fmla="*/ 447315 w 511226"/>
                <a:gd name="connsiteY3" fmla="*/ 67565 h 261509"/>
                <a:gd name="connsiteX4" fmla="*/ 507618 w 511226"/>
                <a:gd name="connsiteY4" fmla="*/ 192794 h 261509"/>
                <a:gd name="connsiteX5" fmla="*/ 323638 w 511226"/>
                <a:gd name="connsiteY5" fmla="*/ 261435 h 261509"/>
                <a:gd name="connsiteX6" fmla="*/ 62842 w 511226"/>
                <a:gd name="connsiteY6" fmla="*/ 205895 h 261509"/>
                <a:gd name="connsiteX0" fmla="*/ 62842 w 507781"/>
                <a:gd name="connsiteY0" fmla="*/ 205895 h 261509"/>
                <a:gd name="connsiteX1" fmla="*/ 3800 w 507781"/>
                <a:gd name="connsiteY1" fmla="*/ 60976 h 261509"/>
                <a:gd name="connsiteX2" fmla="*/ 191098 w 507781"/>
                <a:gd name="connsiteY2" fmla="*/ 25 h 261509"/>
                <a:gd name="connsiteX3" fmla="*/ 447315 w 507781"/>
                <a:gd name="connsiteY3" fmla="*/ 67565 h 261509"/>
                <a:gd name="connsiteX4" fmla="*/ 507618 w 507781"/>
                <a:gd name="connsiteY4" fmla="*/ 192794 h 261509"/>
                <a:gd name="connsiteX5" fmla="*/ 323638 w 507781"/>
                <a:gd name="connsiteY5" fmla="*/ 261435 h 261509"/>
                <a:gd name="connsiteX6" fmla="*/ 62842 w 507781"/>
                <a:gd name="connsiteY6" fmla="*/ 205895 h 261509"/>
                <a:gd name="connsiteX0" fmla="*/ 59203 w 504142"/>
                <a:gd name="connsiteY0" fmla="*/ 205895 h 261509"/>
                <a:gd name="connsiteX1" fmla="*/ 161 w 504142"/>
                <a:gd name="connsiteY1" fmla="*/ 60976 h 261509"/>
                <a:gd name="connsiteX2" fmla="*/ 187459 w 504142"/>
                <a:gd name="connsiteY2" fmla="*/ 25 h 261509"/>
                <a:gd name="connsiteX3" fmla="*/ 443676 w 504142"/>
                <a:gd name="connsiteY3" fmla="*/ 67565 h 261509"/>
                <a:gd name="connsiteX4" fmla="*/ 503979 w 504142"/>
                <a:gd name="connsiteY4" fmla="*/ 192794 h 261509"/>
                <a:gd name="connsiteX5" fmla="*/ 319999 w 504142"/>
                <a:gd name="connsiteY5" fmla="*/ 261435 h 261509"/>
                <a:gd name="connsiteX6" fmla="*/ 59203 w 504142"/>
                <a:gd name="connsiteY6" fmla="*/ 205895 h 261509"/>
                <a:gd name="connsiteX0" fmla="*/ 59203 w 504128"/>
                <a:gd name="connsiteY0" fmla="*/ 205895 h 261435"/>
                <a:gd name="connsiteX1" fmla="*/ 161 w 504128"/>
                <a:gd name="connsiteY1" fmla="*/ 60976 h 261435"/>
                <a:gd name="connsiteX2" fmla="*/ 187459 w 504128"/>
                <a:gd name="connsiteY2" fmla="*/ 25 h 261435"/>
                <a:gd name="connsiteX3" fmla="*/ 443676 w 504128"/>
                <a:gd name="connsiteY3" fmla="*/ 67565 h 261435"/>
                <a:gd name="connsiteX4" fmla="*/ 503979 w 504128"/>
                <a:gd name="connsiteY4" fmla="*/ 192794 h 261435"/>
                <a:gd name="connsiteX5" fmla="*/ 319999 w 504128"/>
                <a:gd name="connsiteY5" fmla="*/ 261435 h 261435"/>
                <a:gd name="connsiteX6" fmla="*/ 59203 w 504128"/>
                <a:gd name="connsiteY6" fmla="*/ 205895 h 26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128" h="261435">
                  <a:moveTo>
                    <a:pt x="59203" y="205895"/>
                  </a:moveTo>
                  <a:cubicBezTo>
                    <a:pt x="54346" y="200761"/>
                    <a:pt x="-3427" y="68606"/>
                    <a:pt x="161" y="60976"/>
                  </a:cubicBezTo>
                  <a:cubicBezTo>
                    <a:pt x="3749" y="53346"/>
                    <a:pt x="178021" y="1150"/>
                    <a:pt x="187459" y="25"/>
                  </a:cubicBezTo>
                  <a:cubicBezTo>
                    <a:pt x="196897" y="-1100"/>
                    <a:pt x="396852" y="36178"/>
                    <a:pt x="443676" y="67565"/>
                  </a:cubicBezTo>
                  <a:cubicBezTo>
                    <a:pt x="450477" y="72270"/>
                    <a:pt x="497910" y="182717"/>
                    <a:pt x="503979" y="192794"/>
                  </a:cubicBezTo>
                  <a:cubicBezTo>
                    <a:pt x="510048" y="202871"/>
                    <a:pt x="329647" y="261475"/>
                    <a:pt x="319999" y="261435"/>
                  </a:cubicBezTo>
                  <a:cubicBezTo>
                    <a:pt x="310351" y="261395"/>
                    <a:pt x="69580" y="216864"/>
                    <a:pt x="59203" y="20589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orma lliure: forma 23">
              <a:extLst>
                <a:ext uri="{FF2B5EF4-FFF2-40B4-BE49-F238E27FC236}">
                  <a16:creationId xmlns:a16="http://schemas.microsoft.com/office/drawing/2014/main" id="{9F6B7295-EC75-A5D3-080C-AFCEA8397F59}"/>
                </a:ext>
              </a:extLst>
            </p:cNvPr>
            <p:cNvSpPr/>
            <p:nvPr/>
          </p:nvSpPr>
          <p:spPr>
            <a:xfrm>
              <a:off x="6441095" y="5002575"/>
              <a:ext cx="1815940" cy="350665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1727" h="245576">
                  <a:moveTo>
                    <a:pt x="296603" y="236865"/>
                  </a:moveTo>
                  <a:cubicBezTo>
                    <a:pt x="169336" y="276780"/>
                    <a:pt x="31263" y="169987"/>
                    <a:pt x="4093" y="109734"/>
                  </a:cubicBezTo>
                  <a:cubicBezTo>
                    <a:pt x="-23077" y="49481"/>
                    <a:pt x="86300" y="-35075"/>
                    <a:pt x="293673" y="15430"/>
                  </a:cubicBezTo>
                  <a:cubicBezTo>
                    <a:pt x="501046" y="65935"/>
                    <a:pt x="555531" y="9198"/>
                    <a:pt x="668003" y="12531"/>
                  </a:cubicBezTo>
                  <a:cubicBezTo>
                    <a:pt x="780475" y="15864"/>
                    <a:pt x="857219" y="56876"/>
                    <a:pt x="968507" y="35427"/>
                  </a:cubicBezTo>
                  <a:cubicBezTo>
                    <a:pt x="1079795" y="13978"/>
                    <a:pt x="1338410" y="36645"/>
                    <a:pt x="1255683" y="164000"/>
                  </a:cubicBezTo>
                  <a:cubicBezTo>
                    <a:pt x="1172956" y="291355"/>
                    <a:pt x="1028031" y="164844"/>
                    <a:pt x="912392" y="179204"/>
                  </a:cubicBezTo>
                  <a:cubicBezTo>
                    <a:pt x="796753" y="193564"/>
                    <a:pt x="694495" y="230544"/>
                    <a:pt x="588528" y="203466"/>
                  </a:cubicBezTo>
                  <a:cubicBezTo>
                    <a:pt x="482561" y="176388"/>
                    <a:pt x="397340" y="205271"/>
                    <a:pt x="296603" y="236865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orma lliure: forma 24">
              <a:extLst>
                <a:ext uri="{FF2B5EF4-FFF2-40B4-BE49-F238E27FC236}">
                  <a16:creationId xmlns:a16="http://schemas.microsoft.com/office/drawing/2014/main" id="{9D229EF5-4FA1-D682-2F48-770C0D035DD7}"/>
                </a:ext>
              </a:extLst>
            </p:cNvPr>
            <p:cNvSpPr/>
            <p:nvPr/>
          </p:nvSpPr>
          <p:spPr>
            <a:xfrm>
              <a:off x="7690510" y="6001741"/>
              <a:ext cx="595667" cy="307089"/>
            </a:xfrm>
            <a:custGeom>
              <a:avLst/>
              <a:gdLst>
                <a:gd name="connsiteX0" fmla="*/ 92544 w 1286574"/>
                <a:gd name="connsiteY0" fmla="*/ 281038 h 371531"/>
                <a:gd name="connsiteX1" fmla="*/ 11582 w 1286574"/>
                <a:gd name="connsiteY1" fmla="*/ 81013 h 371531"/>
                <a:gd name="connsiteX2" fmla="*/ 287807 w 1286574"/>
                <a:gd name="connsiteY2" fmla="*/ 50 h 371531"/>
                <a:gd name="connsiteX3" fmla="*/ 668807 w 1286574"/>
                <a:gd name="connsiteY3" fmla="*/ 90538 h 371531"/>
                <a:gd name="connsiteX4" fmla="*/ 992657 w 1286574"/>
                <a:gd name="connsiteY4" fmla="*/ 33388 h 371531"/>
                <a:gd name="connsiteX5" fmla="*/ 1283169 w 1286574"/>
                <a:gd name="connsiteY5" fmla="*/ 195313 h 371531"/>
                <a:gd name="connsiteX6" fmla="*/ 1126007 w 1286574"/>
                <a:gd name="connsiteY6" fmla="*/ 347713 h 371531"/>
                <a:gd name="connsiteX7" fmla="*/ 749769 w 1286574"/>
                <a:gd name="connsiteY7" fmla="*/ 290563 h 371531"/>
                <a:gd name="connsiteX8" fmla="*/ 459257 w 1286574"/>
                <a:gd name="connsiteY8" fmla="*/ 371525 h 371531"/>
                <a:gd name="connsiteX9" fmla="*/ 92544 w 1286574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7901 w 1281931"/>
                <a:gd name="connsiteY0" fmla="*/ 281038 h 371531"/>
                <a:gd name="connsiteX1" fmla="*/ 6939 w 1281931"/>
                <a:gd name="connsiteY1" fmla="*/ 81013 h 371531"/>
                <a:gd name="connsiteX2" fmla="*/ 283164 w 1281931"/>
                <a:gd name="connsiteY2" fmla="*/ 50 h 371531"/>
                <a:gd name="connsiteX3" fmla="*/ 664164 w 1281931"/>
                <a:gd name="connsiteY3" fmla="*/ 90538 h 371531"/>
                <a:gd name="connsiteX4" fmla="*/ 988014 w 1281931"/>
                <a:gd name="connsiteY4" fmla="*/ 33388 h 371531"/>
                <a:gd name="connsiteX5" fmla="*/ 1278526 w 1281931"/>
                <a:gd name="connsiteY5" fmla="*/ 195313 h 371531"/>
                <a:gd name="connsiteX6" fmla="*/ 1121364 w 1281931"/>
                <a:gd name="connsiteY6" fmla="*/ 347713 h 371531"/>
                <a:gd name="connsiteX7" fmla="*/ 745126 w 1281931"/>
                <a:gd name="connsiteY7" fmla="*/ 290563 h 371531"/>
                <a:gd name="connsiteX8" fmla="*/ 454614 w 1281931"/>
                <a:gd name="connsiteY8" fmla="*/ 371525 h 371531"/>
                <a:gd name="connsiteX9" fmla="*/ 87901 w 1281931"/>
                <a:gd name="connsiteY9" fmla="*/ 281038 h 371531"/>
                <a:gd name="connsiteX0" fmla="*/ 89769 w 1283799"/>
                <a:gd name="connsiteY0" fmla="*/ 281038 h 371531"/>
                <a:gd name="connsiteX1" fmla="*/ 8807 w 1283799"/>
                <a:gd name="connsiteY1" fmla="*/ 81013 h 371531"/>
                <a:gd name="connsiteX2" fmla="*/ 285032 w 1283799"/>
                <a:gd name="connsiteY2" fmla="*/ 50 h 371531"/>
                <a:gd name="connsiteX3" fmla="*/ 666032 w 1283799"/>
                <a:gd name="connsiteY3" fmla="*/ 90538 h 371531"/>
                <a:gd name="connsiteX4" fmla="*/ 989882 w 1283799"/>
                <a:gd name="connsiteY4" fmla="*/ 33388 h 371531"/>
                <a:gd name="connsiteX5" fmla="*/ 1280394 w 1283799"/>
                <a:gd name="connsiteY5" fmla="*/ 195313 h 371531"/>
                <a:gd name="connsiteX6" fmla="*/ 1123232 w 1283799"/>
                <a:gd name="connsiteY6" fmla="*/ 347713 h 371531"/>
                <a:gd name="connsiteX7" fmla="*/ 746994 w 1283799"/>
                <a:gd name="connsiteY7" fmla="*/ 290563 h 371531"/>
                <a:gd name="connsiteX8" fmla="*/ 456482 w 1283799"/>
                <a:gd name="connsiteY8" fmla="*/ 371525 h 371531"/>
                <a:gd name="connsiteX9" fmla="*/ 89769 w 1283799"/>
                <a:gd name="connsiteY9" fmla="*/ 281038 h 371531"/>
                <a:gd name="connsiteX0" fmla="*/ 123498 w 1279428"/>
                <a:gd name="connsiteY0" fmla="*/ 271512 h 371615"/>
                <a:gd name="connsiteX1" fmla="*/ 4436 w 1279428"/>
                <a:gd name="connsiteY1" fmla="*/ 81012 h 371615"/>
                <a:gd name="connsiteX2" fmla="*/ 280661 w 1279428"/>
                <a:gd name="connsiteY2" fmla="*/ 49 h 371615"/>
                <a:gd name="connsiteX3" fmla="*/ 661661 w 1279428"/>
                <a:gd name="connsiteY3" fmla="*/ 90537 h 371615"/>
                <a:gd name="connsiteX4" fmla="*/ 985511 w 1279428"/>
                <a:gd name="connsiteY4" fmla="*/ 33387 h 371615"/>
                <a:gd name="connsiteX5" fmla="*/ 1276023 w 1279428"/>
                <a:gd name="connsiteY5" fmla="*/ 195312 h 371615"/>
                <a:gd name="connsiteX6" fmla="*/ 1118861 w 1279428"/>
                <a:gd name="connsiteY6" fmla="*/ 347712 h 371615"/>
                <a:gd name="connsiteX7" fmla="*/ 742623 w 1279428"/>
                <a:gd name="connsiteY7" fmla="*/ 290562 h 371615"/>
                <a:gd name="connsiteX8" fmla="*/ 452111 w 1279428"/>
                <a:gd name="connsiteY8" fmla="*/ 371524 h 371615"/>
                <a:gd name="connsiteX9" fmla="*/ 123498 w 1279428"/>
                <a:gd name="connsiteY9" fmla="*/ 271512 h 371615"/>
                <a:gd name="connsiteX0" fmla="*/ 93498 w 1249428"/>
                <a:gd name="connsiteY0" fmla="*/ 271512 h 371615"/>
                <a:gd name="connsiteX1" fmla="*/ 7774 w 1249428"/>
                <a:gd name="connsiteY1" fmla="*/ 81012 h 371615"/>
                <a:gd name="connsiteX2" fmla="*/ 250661 w 1249428"/>
                <a:gd name="connsiteY2" fmla="*/ 49 h 371615"/>
                <a:gd name="connsiteX3" fmla="*/ 631661 w 1249428"/>
                <a:gd name="connsiteY3" fmla="*/ 90537 h 371615"/>
                <a:gd name="connsiteX4" fmla="*/ 955511 w 1249428"/>
                <a:gd name="connsiteY4" fmla="*/ 33387 h 371615"/>
                <a:gd name="connsiteX5" fmla="*/ 1246023 w 1249428"/>
                <a:gd name="connsiteY5" fmla="*/ 195312 h 371615"/>
                <a:gd name="connsiteX6" fmla="*/ 1088861 w 1249428"/>
                <a:gd name="connsiteY6" fmla="*/ 347712 h 371615"/>
                <a:gd name="connsiteX7" fmla="*/ 712623 w 1249428"/>
                <a:gd name="connsiteY7" fmla="*/ 290562 h 371615"/>
                <a:gd name="connsiteX8" fmla="*/ 422111 w 1249428"/>
                <a:gd name="connsiteY8" fmla="*/ 371524 h 371615"/>
                <a:gd name="connsiteX9" fmla="*/ 93498 w 1249428"/>
                <a:gd name="connsiteY9" fmla="*/ 271512 h 371615"/>
                <a:gd name="connsiteX0" fmla="*/ 93498 w 1249428"/>
                <a:gd name="connsiteY0" fmla="*/ 271512 h 372047"/>
                <a:gd name="connsiteX1" fmla="*/ 7774 w 1249428"/>
                <a:gd name="connsiteY1" fmla="*/ 81012 h 372047"/>
                <a:gd name="connsiteX2" fmla="*/ 250661 w 1249428"/>
                <a:gd name="connsiteY2" fmla="*/ 49 h 372047"/>
                <a:gd name="connsiteX3" fmla="*/ 631661 w 1249428"/>
                <a:gd name="connsiteY3" fmla="*/ 90537 h 372047"/>
                <a:gd name="connsiteX4" fmla="*/ 955511 w 1249428"/>
                <a:gd name="connsiteY4" fmla="*/ 33387 h 372047"/>
                <a:gd name="connsiteX5" fmla="*/ 1246023 w 1249428"/>
                <a:gd name="connsiteY5" fmla="*/ 195312 h 372047"/>
                <a:gd name="connsiteX6" fmla="*/ 1088861 w 1249428"/>
                <a:gd name="connsiteY6" fmla="*/ 347712 h 372047"/>
                <a:gd name="connsiteX7" fmla="*/ 712623 w 1249428"/>
                <a:gd name="connsiteY7" fmla="*/ 290562 h 372047"/>
                <a:gd name="connsiteX8" fmla="*/ 422111 w 1249428"/>
                <a:gd name="connsiteY8" fmla="*/ 371524 h 372047"/>
                <a:gd name="connsiteX9" fmla="*/ 93498 w 1249428"/>
                <a:gd name="connsiteY9" fmla="*/ 271512 h 372047"/>
                <a:gd name="connsiteX0" fmla="*/ 147049 w 1302979"/>
                <a:gd name="connsiteY0" fmla="*/ 271592 h 372127"/>
                <a:gd name="connsiteX1" fmla="*/ 4626 w 1302979"/>
                <a:gd name="connsiteY1" fmla="*/ 114445 h 372127"/>
                <a:gd name="connsiteX2" fmla="*/ 304212 w 1302979"/>
                <a:gd name="connsiteY2" fmla="*/ 129 h 372127"/>
                <a:gd name="connsiteX3" fmla="*/ 685212 w 1302979"/>
                <a:gd name="connsiteY3" fmla="*/ 90617 h 372127"/>
                <a:gd name="connsiteX4" fmla="*/ 1009062 w 1302979"/>
                <a:gd name="connsiteY4" fmla="*/ 33467 h 372127"/>
                <a:gd name="connsiteX5" fmla="*/ 1299574 w 1302979"/>
                <a:gd name="connsiteY5" fmla="*/ 195392 h 372127"/>
                <a:gd name="connsiteX6" fmla="*/ 1142412 w 1302979"/>
                <a:gd name="connsiteY6" fmla="*/ 347792 h 372127"/>
                <a:gd name="connsiteX7" fmla="*/ 766174 w 1302979"/>
                <a:gd name="connsiteY7" fmla="*/ 290642 h 372127"/>
                <a:gd name="connsiteX8" fmla="*/ 475662 w 1302979"/>
                <a:gd name="connsiteY8" fmla="*/ 371604 h 372127"/>
                <a:gd name="connsiteX9" fmla="*/ 147049 w 1302979"/>
                <a:gd name="connsiteY9" fmla="*/ 271592 h 372127"/>
                <a:gd name="connsiteX0" fmla="*/ 292514 w 1298358"/>
                <a:gd name="connsiteY0" fmla="*/ 328292 h 373624"/>
                <a:gd name="connsiteX1" fmla="*/ 5 w 1298358"/>
                <a:gd name="connsiteY1" fmla="*/ 114445 h 373624"/>
                <a:gd name="connsiteX2" fmla="*/ 299591 w 1298358"/>
                <a:gd name="connsiteY2" fmla="*/ 129 h 373624"/>
                <a:gd name="connsiteX3" fmla="*/ 680591 w 1298358"/>
                <a:gd name="connsiteY3" fmla="*/ 90617 h 373624"/>
                <a:gd name="connsiteX4" fmla="*/ 1004441 w 1298358"/>
                <a:gd name="connsiteY4" fmla="*/ 33467 h 373624"/>
                <a:gd name="connsiteX5" fmla="*/ 1294953 w 1298358"/>
                <a:gd name="connsiteY5" fmla="*/ 195392 h 373624"/>
                <a:gd name="connsiteX6" fmla="*/ 1137791 w 1298358"/>
                <a:gd name="connsiteY6" fmla="*/ 347792 h 373624"/>
                <a:gd name="connsiteX7" fmla="*/ 761553 w 1298358"/>
                <a:gd name="connsiteY7" fmla="*/ 290642 h 373624"/>
                <a:gd name="connsiteX8" fmla="*/ 471041 w 1298358"/>
                <a:gd name="connsiteY8" fmla="*/ 371604 h 373624"/>
                <a:gd name="connsiteX9" fmla="*/ 292514 w 1298358"/>
                <a:gd name="connsiteY9" fmla="*/ 328292 h 373624"/>
                <a:gd name="connsiteX0" fmla="*/ 275839 w 1281683"/>
                <a:gd name="connsiteY0" fmla="*/ 329918 h 374427"/>
                <a:gd name="connsiteX1" fmla="*/ 6 w 1281683"/>
                <a:gd name="connsiteY1" fmla="*/ 189446 h 374427"/>
                <a:gd name="connsiteX2" fmla="*/ 282916 w 1281683"/>
                <a:gd name="connsiteY2" fmla="*/ 1755 h 374427"/>
                <a:gd name="connsiteX3" fmla="*/ 663916 w 1281683"/>
                <a:gd name="connsiteY3" fmla="*/ 92243 h 374427"/>
                <a:gd name="connsiteX4" fmla="*/ 987766 w 1281683"/>
                <a:gd name="connsiteY4" fmla="*/ 35093 h 374427"/>
                <a:gd name="connsiteX5" fmla="*/ 1278278 w 1281683"/>
                <a:gd name="connsiteY5" fmla="*/ 197018 h 374427"/>
                <a:gd name="connsiteX6" fmla="*/ 1121116 w 1281683"/>
                <a:gd name="connsiteY6" fmla="*/ 349418 h 374427"/>
                <a:gd name="connsiteX7" fmla="*/ 744878 w 1281683"/>
                <a:gd name="connsiteY7" fmla="*/ 292268 h 374427"/>
                <a:gd name="connsiteX8" fmla="*/ 454366 w 1281683"/>
                <a:gd name="connsiteY8" fmla="*/ 373230 h 374427"/>
                <a:gd name="connsiteX9" fmla="*/ 275839 w 1281683"/>
                <a:gd name="connsiteY9" fmla="*/ 329918 h 374427"/>
                <a:gd name="connsiteX0" fmla="*/ 280540 w 1286384"/>
                <a:gd name="connsiteY0" fmla="*/ 329918 h 374427"/>
                <a:gd name="connsiteX1" fmla="*/ 4707 w 1286384"/>
                <a:gd name="connsiteY1" fmla="*/ 189446 h 374427"/>
                <a:gd name="connsiteX2" fmla="*/ 287617 w 1286384"/>
                <a:gd name="connsiteY2" fmla="*/ 1755 h 374427"/>
                <a:gd name="connsiteX3" fmla="*/ 668617 w 1286384"/>
                <a:gd name="connsiteY3" fmla="*/ 92243 h 374427"/>
                <a:gd name="connsiteX4" fmla="*/ 992467 w 1286384"/>
                <a:gd name="connsiteY4" fmla="*/ 35093 h 374427"/>
                <a:gd name="connsiteX5" fmla="*/ 1282979 w 1286384"/>
                <a:gd name="connsiteY5" fmla="*/ 197018 h 374427"/>
                <a:gd name="connsiteX6" fmla="*/ 1125817 w 1286384"/>
                <a:gd name="connsiteY6" fmla="*/ 349418 h 374427"/>
                <a:gd name="connsiteX7" fmla="*/ 749579 w 1286384"/>
                <a:gd name="connsiteY7" fmla="*/ 292268 h 374427"/>
                <a:gd name="connsiteX8" fmla="*/ 459067 w 1286384"/>
                <a:gd name="connsiteY8" fmla="*/ 373230 h 374427"/>
                <a:gd name="connsiteX9" fmla="*/ 280540 w 1286384"/>
                <a:gd name="connsiteY9" fmla="*/ 329918 h 374427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7470 w 1283314"/>
                <a:gd name="connsiteY0" fmla="*/ 297977 h 342486"/>
                <a:gd name="connsiteX1" fmla="*/ 1637 w 1283314"/>
                <a:gd name="connsiteY1" fmla="*/ 157505 h 342486"/>
                <a:gd name="connsiteX2" fmla="*/ 414621 w 1283314"/>
                <a:gd name="connsiteY2" fmla="*/ 89883 h 342486"/>
                <a:gd name="connsiteX3" fmla="*/ 665547 w 1283314"/>
                <a:gd name="connsiteY3" fmla="*/ 60302 h 342486"/>
                <a:gd name="connsiteX4" fmla="*/ 989397 w 1283314"/>
                <a:gd name="connsiteY4" fmla="*/ 3152 h 342486"/>
                <a:gd name="connsiteX5" fmla="*/ 1279909 w 1283314"/>
                <a:gd name="connsiteY5" fmla="*/ 165077 h 342486"/>
                <a:gd name="connsiteX6" fmla="*/ 1122747 w 1283314"/>
                <a:gd name="connsiteY6" fmla="*/ 317477 h 342486"/>
                <a:gd name="connsiteX7" fmla="*/ 746509 w 1283314"/>
                <a:gd name="connsiteY7" fmla="*/ 260327 h 342486"/>
                <a:gd name="connsiteX8" fmla="*/ 455997 w 1283314"/>
                <a:gd name="connsiteY8" fmla="*/ 341289 h 342486"/>
                <a:gd name="connsiteX9" fmla="*/ 277470 w 1283314"/>
                <a:gd name="connsiteY9" fmla="*/ 297977 h 342486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75853 w 1281697"/>
                <a:gd name="connsiteY0" fmla="*/ 297804 h 342313"/>
                <a:gd name="connsiteX1" fmla="*/ 20 w 1281697"/>
                <a:gd name="connsiteY1" fmla="*/ 157332 h 342313"/>
                <a:gd name="connsiteX2" fmla="*/ 289600 w 1281697"/>
                <a:gd name="connsiteY2" fmla="*/ 63028 h 342313"/>
                <a:gd name="connsiteX3" fmla="*/ 663930 w 1281697"/>
                <a:gd name="connsiteY3" fmla="*/ 60129 h 342313"/>
                <a:gd name="connsiteX4" fmla="*/ 987780 w 1281697"/>
                <a:gd name="connsiteY4" fmla="*/ 2979 h 342313"/>
                <a:gd name="connsiteX5" fmla="*/ 1278292 w 1281697"/>
                <a:gd name="connsiteY5" fmla="*/ 164904 h 342313"/>
                <a:gd name="connsiteX6" fmla="*/ 1121130 w 1281697"/>
                <a:gd name="connsiteY6" fmla="*/ 317304 h 342313"/>
                <a:gd name="connsiteX7" fmla="*/ 744892 w 1281697"/>
                <a:gd name="connsiteY7" fmla="*/ 260154 h 342313"/>
                <a:gd name="connsiteX8" fmla="*/ 454380 w 1281697"/>
                <a:gd name="connsiteY8" fmla="*/ 341116 h 342313"/>
                <a:gd name="connsiteX9" fmla="*/ 275853 w 1281697"/>
                <a:gd name="connsiteY9" fmla="*/ 297804 h 342313"/>
                <a:gd name="connsiteX0" fmla="*/ 283693 w 1289537"/>
                <a:gd name="connsiteY0" fmla="*/ 297804 h 342313"/>
                <a:gd name="connsiteX1" fmla="*/ 7860 w 1289537"/>
                <a:gd name="connsiteY1" fmla="*/ 157332 h 342313"/>
                <a:gd name="connsiteX2" fmla="*/ 297440 w 1289537"/>
                <a:gd name="connsiteY2" fmla="*/ 63028 h 342313"/>
                <a:gd name="connsiteX3" fmla="*/ 671770 w 1289537"/>
                <a:gd name="connsiteY3" fmla="*/ 60129 h 342313"/>
                <a:gd name="connsiteX4" fmla="*/ 995620 w 1289537"/>
                <a:gd name="connsiteY4" fmla="*/ 2979 h 342313"/>
                <a:gd name="connsiteX5" fmla="*/ 1286132 w 1289537"/>
                <a:gd name="connsiteY5" fmla="*/ 164904 h 342313"/>
                <a:gd name="connsiteX6" fmla="*/ 1128970 w 1289537"/>
                <a:gd name="connsiteY6" fmla="*/ 317304 h 342313"/>
                <a:gd name="connsiteX7" fmla="*/ 752732 w 1289537"/>
                <a:gd name="connsiteY7" fmla="*/ 260154 h 342313"/>
                <a:gd name="connsiteX8" fmla="*/ 462220 w 1289537"/>
                <a:gd name="connsiteY8" fmla="*/ 341116 h 342313"/>
                <a:gd name="connsiteX9" fmla="*/ 283693 w 1289537"/>
                <a:gd name="connsiteY9" fmla="*/ 297804 h 342313"/>
                <a:gd name="connsiteX0" fmla="*/ 360172 w 1282634"/>
                <a:gd name="connsiteY0" fmla="*/ 271122 h 341174"/>
                <a:gd name="connsiteX1" fmla="*/ 957 w 1282634"/>
                <a:gd name="connsiteY1" fmla="*/ 157332 h 341174"/>
                <a:gd name="connsiteX2" fmla="*/ 290537 w 1282634"/>
                <a:gd name="connsiteY2" fmla="*/ 63028 h 341174"/>
                <a:gd name="connsiteX3" fmla="*/ 664867 w 1282634"/>
                <a:gd name="connsiteY3" fmla="*/ 60129 h 341174"/>
                <a:gd name="connsiteX4" fmla="*/ 988717 w 1282634"/>
                <a:gd name="connsiteY4" fmla="*/ 2979 h 341174"/>
                <a:gd name="connsiteX5" fmla="*/ 1279229 w 1282634"/>
                <a:gd name="connsiteY5" fmla="*/ 164904 h 341174"/>
                <a:gd name="connsiteX6" fmla="*/ 1122067 w 1282634"/>
                <a:gd name="connsiteY6" fmla="*/ 317304 h 341174"/>
                <a:gd name="connsiteX7" fmla="*/ 745829 w 1282634"/>
                <a:gd name="connsiteY7" fmla="*/ 260154 h 341174"/>
                <a:gd name="connsiteX8" fmla="*/ 455317 w 1282634"/>
                <a:gd name="connsiteY8" fmla="*/ 341116 h 341174"/>
                <a:gd name="connsiteX9" fmla="*/ 360172 w 1282634"/>
                <a:gd name="connsiteY9" fmla="*/ 271122 h 341174"/>
                <a:gd name="connsiteX0" fmla="*/ 360172 w 1282634"/>
                <a:gd name="connsiteY0" fmla="*/ 271122 h 341146"/>
                <a:gd name="connsiteX1" fmla="*/ 957 w 1282634"/>
                <a:gd name="connsiteY1" fmla="*/ 157332 h 341146"/>
                <a:gd name="connsiteX2" fmla="*/ 290537 w 1282634"/>
                <a:gd name="connsiteY2" fmla="*/ 63028 h 341146"/>
                <a:gd name="connsiteX3" fmla="*/ 664867 w 1282634"/>
                <a:gd name="connsiteY3" fmla="*/ 60129 h 341146"/>
                <a:gd name="connsiteX4" fmla="*/ 988717 w 1282634"/>
                <a:gd name="connsiteY4" fmla="*/ 2979 h 341146"/>
                <a:gd name="connsiteX5" fmla="*/ 1279229 w 1282634"/>
                <a:gd name="connsiteY5" fmla="*/ 164904 h 341146"/>
                <a:gd name="connsiteX6" fmla="*/ 1122067 w 1282634"/>
                <a:gd name="connsiteY6" fmla="*/ 317304 h 341146"/>
                <a:gd name="connsiteX7" fmla="*/ 745829 w 1282634"/>
                <a:gd name="connsiteY7" fmla="*/ 260154 h 341146"/>
                <a:gd name="connsiteX8" fmla="*/ 455317 w 1282634"/>
                <a:gd name="connsiteY8" fmla="*/ 341116 h 341146"/>
                <a:gd name="connsiteX9" fmla="*/ 360172 w 1282634"/>
                <a:gd name="connsiteY9" fmla="*/ 271122 h 341146"/>
                <a:gd name="connsiteX0" fmla="*/ 360172 w 1282634"/>
                <a:gd name="connsiteY0" fmla="*/ 271122 h 319463"/>
                <a:gd name="connsiteX1" fmla="*/ 957 w 1282634"/>
                <a:gd name="connsiteY1" fmla="*/ 157332 h 319463"/>
                <a:gd name="connsiteX2" fmla="*/ 290537 w 1282634"/>
                <a:gd name="connsiteY2" fmla="*/ 63028 h 319463"/>
                <a:gd name="connsiteX3" fmla="*/ 664867 w 1282634"/>
                <a:gd name="connsiteY3" fmla="*/ 60129 h 319463"/>
                <a:gd name="connsiteX4" fmla="*/ 988717 w 1282634"/>
                <a:gd name="connsiteY4" fmla="*/ 2979 h 319463"/>
                <a:gd name="connsiteX5" fmla="*/ 1279229 w 1282634"/>
                <a:gd name="connsiteY5" fmla="*/ 164904 h 319463"/>
                <a:gd name="connsiteX6" fmla="*/ 1122067 w 1282634"/>
                <a:gd name="connsiteY6" fmla="*/ 317304 h 319463"/>
                <a:gd name="connsiteX7" fmla="*/ 745829 w 1282634"/>
                <a:gd name="connsiteY7" fmla="*/ 260154 h 319463"/>
                <a:gd name="connsiteX8" fmla="*/ 625415 w 1282634"/>
                <a:gd name="connsiteY8" fmla="*/ 251064 h 319463"/>
                <a:gd name="connsiteX9" fmla="*/ 360172 w 1282634"/>
                <a:gd name="connsiteY9" fmla="*/ 271122 h 319463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625415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360172 w 1281983"/>
                <a:gd name="connsiteY0" fmla="*/ 271122 h 318019"/>
                <a:gd name="connsiteX1" fmla="*/ 957 w 1281983"/>
                <a:gd name="connsiteY1" fmla="*/ 157332 h 318019"/>
                <a:gd name="connsiteX2" fmla="*/ 290537 w 1281983"/>
                <a:gd name="connsiteY2" fmla="*/ 63028 h 318019"/>
                <a:gd name="connsiteX3" fmla="*/ 664867 w 1281983"/>
                <a:gd name="connsiteY3" fmla="*/ 60129 h 318019"/>
                <a:gd name="connsiteX4" fmla="*/ 988717 w 1281983"/>
                <a:gd name="connsiteY4" fmla="*/ 2979 h 318019"/>
                <a:gd name="connsiteX5" fmla="*/ 1279229 w 1281983"/>
                <a:gd name="connsiteY5" fmla="*/ 164904 h 318019"/>
                <a:gd name="connsiteX6" fmla="*/ 1122067 w 1281983"/>
                <a:gd name="connsiteY6" fmla="*/ 317304 h 318019"/>
                <a:gd name="connsiteX7" fmla="*/ 909256 w 1281983"/>
                <a:gd name="connsiteY7" fmla="*/ 226802 h 318019"/>
                <a:gd name="connsiteX8" fmla="*/ 585392 w 1281983"/>
                <a:gd name="connsiteY8" fmla="*/ 251064 h 318019"/>
                <a:gd name="connsiteX9" fmla="*/ 360172 w 1281983"/>
                <a:gd name="connsiteY9" fmla="*/ 271122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1029"/>
                <a:gd name="connsiteY0" fmla="*/ 284463 h 318019"/>
                <a:gd name="connsiteX1" fmla="*/ 3 w 1281029"/>
                <a:gd name="connsiteY1" fmla="*/ 157332 h 318019"/>
                <a:gd name="connsiteX2" fmla="*/ 289583 w 1281029"/>
                <a:gd name="connsiteY2" fmla="*/ 63028 h 318019"/>
                <a:gd name="connsiteX3" fmla="*/ 663913 w 1281029"/>
                <a:gd name="connsiteY3" fmla="*/ 60129 h 318019"/>
                <a:gd name="connsiteX4" fmla="*/ 987763 w 1281029"/>
                <a:gd name="connsiteY4" fmla="*/ 2979 h 318019"/>
                <a:gd name="connsiteX5" fmla="*/ 1278275 w 1281029"/>
                <a:gd name="connsiteY5" fmla="*/ 164904 h 318019"/>
                <a:gd name="connsiteX6" fmla="*/ 1121113 w 1281029"/>
                <a:gd name="connsiteY6" fmla="*/ 317304 h 318019"/>
                <a:gd name="connsiteX7" fmla="*/ 908302 w 1281029"/>
                <a:gd name="connsiteY7" fmla="*/ 226802 h 318019"/>
                <a:gd name="connsiteX8" fmla="*/ 584438 w 1281029"/>
                <a:gd name="connsiteY8" fmla="*/ 251064 h 318019"/>
                <a:gd name="connsiteX9" fmla="*/ 292513 w 1281029"/>
                <a:gd name="connsiteY9" fmla="*/ 284463 h 318019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5860"/>
                <a:gd name="connsiteY0" fmla="*/ 234654 h 268210"/>
                <a:gd name="connsiteX1" fmla="*/ 3 w 1285860"/>
                <a:gd name="connsiteY1" fmla="*/ 107523 h 268210"/>
                <a:gd name="connsiteX2" fmla="*/ 289583 w 1285860"/>
                <a:gd name="connsiteY2" fmla="*/ 13219 h 268210"/>
                <a:gd name="connsiteX3" fmla="*/ 663913 w 1285860"/>
                <a:gd name="connsiteY3" fmla="*/ 10320 h 268210"/>
                <a:gd name="connsiteX4" fmla="*/ 874365 w 1285860"/>
                <a:gd name="connsiteY4" fmla="*/ 39886 h 268210"/>
                <a:gd name="connsiteX5" fmla="*/ 1278275 w 1285860"/>
                <a:gd name="connsiteY5" fmla="*/ 115095 h 268210"/>
                <a:gd name="connsiteX6" fmla="*/ 1121113 w 1285860"/>
                <a:gd name="connsiteY6" fmla="*/ 267495 h 268210"/>
                <a:gd name="connsiteX7" fmla="*/ 908302 w 1285860"/>
                <a:gd name="connsiteY7" fmla="*/ 176993 h 268210"/>
                <a:gd name="connsiteX8" fmla="*/ 584438 w 1285860"/>
                <a:gd name="connsiteY8" fmla="*/ 201255 h 268210"/>
                <a:gd name="connsiteX9" fmla="*/ 292513 w 1285860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81896"/>
                <a:gd name="connsiteY0" fmla="*/ 234654 h 268210"/>
                <a:gd name="connsiteX1" fmla="*/ 3 w 1281896"/>
                <a:gd name="connsiteY1" fmla="*/ 107523 h 268210"/>
                <a:gd name="connsiteX2" fmla="*/ 289583 w 1281896"/>
                <a:gd name="connsiteY2" fmla="*/ 13219 h 268210"/>
                <a:gd name="connsiteX3" fmla="*/ 663913 w 1281896"/>
                <a:gd name="connsiteY3" fmla="*/ 10320 h 268210"/>
                <a:gd name="connsiteX4" fmla="*/ 964417 w 1281896"/>
                <a:gd name="connsiteY4" fmla="*/ 33216 h 268210"/>
                <a:gd name="connsiteX5" fmla="*/ 1278275 w 1281896"/>
                <a:gd name="connsiteY5" fmla="*/ 115095 h 268210"/>
                <a:gd name="connsiteX6" fmla="*/ 1121113 w 1281896"/>
                <a:gd name="connsiteY6" fmla="*/ 267495 h 268210"/>
                <a:gd name="connsiteX7" fmla="*/ 908302 w 1281896"/>
                <a:gd name="connsiteY7" fmla="*/ 176993 h 268210"/>
                <a:gd name="connsiteX8" fmla="*/ 584438 w 1281896"/>
                <a:gd name="connsiteY8" fmla="*/ 201255 h 268210"/>
                <a:gd name="connsiteX9" fmla="*/ 292513 w 1281896"/>
                <a:gd name="connsiteY9" fmla="*/ 234654 h 268210"/>
                <a:gd name="connsiteX0" fmla="*/ 292513 w 1293844"/>
                <a:gd name="connsiteY0" fmla="*/ 234654 h 236386"/>
                <a:gd name="connsiteX1" fmla="*/ 3 w 1293844"/>
                <a:gd name="connsiteY1" fmla="*/ 107523 h 236386"/>
                <a:gd name="connsiteX2" fmla="*/ 289583 w 1293844"/>
                <a:gd name="connsiteY2" fmla="*/ 13219 h 236386"/>
                <a:gd name="connsiteX3" fmla="*/ 663913 w 1293844"/>
                <a:gd name="connsiteY3" fmla="*/ 10320 h 236386"/>
                <a:gd name="connsiteX4" fmla="*/ 964417 w 1293844"/>
                <a:gd name="connsiteY4" fmla="*/ 33216 h 236386"/>
                <a:gd name="connsiteX5" fmla="*/ 1278275 w 1293844"/>
                <a:gd name="connsiteY5" fmla="*/ 115095 h 236386"/>
                <a:gd name="connsiteX6" fmla="*/ 1211164 w 1293844"/>
                <a:gd name="connsiteY6" fmla="*/ 214131 h 236386"/>
                <a:gd name="connsiteX7" fmla="*/ 908302 w 1293844"/>
                <a:gd name="connsiteY7" fmla="*/ 176993 h 236386"/>
                <a:gd name="connsiteX8" fmla="*/ 584438 w 1293844"/>
                <a:gd name="connsiteY8" fmla="*/ 201255 h 236386"/>
                <a:gd name="connsiteX9" fmla="*/ 292513 w 1293844"/>
                <a:gd name="connsiteY9" fmla="*/ 234654 h 236386"/>
                <a:gd name="connsiteX0" fmla="*/ 292513 w 1278679"/>
                <a:gd name="connsiteY0" fmla="*/ 234654 h 236386"/>
                <a:gd name="connsiteX1" fmla="*/ 3 w 1278679"/>
                <a:gd name="connsiteY1" fmla="*/ 107523 h 236386"/>
                <a:gd name="connsiteX2" fmla="*/ 289583 w 1278679"/>
                <a:gd name="connsiteY2" fmla="*/ 13219 h 236386"/>
                <a:gd name="connsiteX3" fmla="*/ 663913 w 1278679"/>
                <a:gd name="connsiteY3" fmla="*/ 10320 h 236386"/>
                <a:gd name="connsiteX4" fmla="*/ 964417 w 1278679"/>
                <a:gd name="connsiteY4" fmla="*/ 33216 h 236386"/>
                <a:gd name="connsiteX5" fmla="*/ 1278275 w 1278679"/>
                <a:gd name="connsiteY5" fmla="*/ 115095 h 236386"/>
                <a:gd name="connsiteX6" fmla="*/ 908302 w 1278679"/>
                <a:gd name="connsiteY6" fmla="*/ 176993 h 236386"/>
                <a:gd name="connsiteX7" fmla="*/ 584438 w 1278679"/>
                <a:gd name="connsiteY7" fmla="*/ 201255 h 236386"/>
                <a:gd name="connsiteX8" fmla="*/ 292513 w 1278679"/>
                <a:gd name="connsiteY8" fmla="*/ 234654 h 236386"/>
                <a:gd name="connsiteX0" fmla="*/ 292513 w 1291687"/>
                <a:gd name="connsiteY0" fmla="*/ 234654 h 236386"/>
                <a:gd name="connsiteX1" fmla="*/ 3 w 1291687"/>
                <a:gd name="connsiteY1" fmla="*/ 107523 h 236386"/>
                <a:gd name="connsiteX2" fmla="*/ 289583 w 1291687"/>
                <a:gd name="connsiteY2" fmla="*/ 13219 h 236386"/>
                <a:gd name="connsiteX3" fmla="*/ 663913 w 1291687"/>
                <a:gd name="connsiteY3" fmla="*/ 10320 h 236386"/>
                <a:gd name="connsiteX4" fmla="*/ 964417 w 1291687"/>
                <a:gd name="connsiteY4" fmla="*/ 33216 h 236386"/>
                <a:gd name="connsiteX5" fmla="*/ 1278275 w 1291687"/>
                <a:gd name="connsiteY5" fmla="*/ 115095 h 236386"/>
                <a:gd name="connsiteX6" fmla="*/ 908302 w 1291687"/>
                <a:gd name="connsiteY6" fmla="*/ 176993 h 236386"/>
                <a:gd name="connsiteX7" fmla="*/ 584438 w 1291687"/>
                <a:gd name="connsiteY7" fmla="*/ 201255 h 236386"/>
                <a:gd name="connsiteX8" fmla="*/ 292513 w 1291687"/>
                <a:gd name="connsiteY8" fmla="*/ 234654 h 236386"/>
                <a:gd name="connsiteX0" fmla="*/ 292513 w 1263261"/>
                <a:gd name="connsiteY0" fmla="*/ 234654 h 236386"/>
                <a:gd name="connsiteX1" fmla="*/ 3 w 1263261"/>
                <a:gd name="connsiteY1" fmla="*/ 107523 h 236386"/>
                <a:gd name="connsiteX2" fmla="*/ 289583 w 1263261"/>
                <a:gd name="connsiteY2" fmla="*/ 13219 h 236386"/>
                <a:gd name="connsiteX3" fmla="*/ 663913 w 1263261"/>
                <a:gd name="connsiteY3" fmla="*/ 10320 h 236386"/>
                <a:gd name="connsiteX4" fmla="*/ 964417 w 1263261"/>
                <a:gd name="connsiteY4" fmla="*/ 33216 h 236386"/>
                <a:gd name="connsiteX5" fmla="*/ 1251593 w 1263261"/>
                <a:gd name="connsiteY5" fmla="*/ 161789 h 236386"/>
                <a:gd name="connsiteX6" fmla="*/ 908302 w 1263261"/>
                <a:gd name="connsiteY6" fmla="*/ 176993 h 236386"/>
                <a:gd name="connsiteX7" fmla="*/ 584438 w 1263261"/>
                <a:gd name="connsiteY7" fmla="*/ 201255 h 236386"/>
                <a:gd name="connsiteX8" fmla="*/ 292513 w 1263261"/>
                <a:gd name="connsiteY8" fmla="*/ 234654 h 236386"/>
                <a:gd name="connsiteX0" fmla="*/ 292513 w 1267036"/>
                <a:gd name="connsiteY0" fmla="*/ 234654 h 236386"/>
                <a:gd name="connsiteX1" fmla="*/ 3 w 1267036"/>
                <a:gd name="connsiteY1" fmla="*/ 107523 h 236386"/>
                <a:gd name="connsiteX2" fmla="*/ 289583 w 1267036"/>
                <a:gd name="connsiteY2" fmla="*/ 13219 h 236386"/>
                <a:gd name="connsiteX3" fmla="*/ 663913 w 1267036"/>
                <a:gd name="connsiteY3" fmla="*/ 10320 h 236386"/>
                <a:gd name="connsiteX4" fmla="*/ 964417 w 1267036"/>
                <a:gd name="connsiteY4" fmla="*/ 33216 h 236386"/>
                <a:gd name="connsiteX5" fmla="*/ 1251593 w 1267036"/>
                <a:gd name="connsiteY5" fmla="*/ 161789 h 236386"/>
                <a:gd name="connsiteX6" fmla="*/ 908302 w 1267036"/>
                <a:gd name="connsiteY6" fmla="*/ 176993 h 236386"/>
                <a:gd name="connsiteX7" fmla="*/ 584438 w 1267036"/>
                <a:gd name="connsiteY7" fmla="*/ 201255 h 236386"/>
                <a:gd name="connsiteX8" fmla="*/ 292513 w 1267036"/>
                <a:gd name="connsiteY8" fmla="*/ 234654 h 236386"/>
                <a:gd name="connsiteX0" fmla="*/ 292513 w 1267637"/>
                <a:gd name="connsiteY0" fmla="*/ 234654 h 236386"/>
                <a:gd name="connsiteX1" fmla="*/ 3 w 1267637"/>
                <a:gd name="connsiteY1" fmla="*/ 107523 h 236386"/>
                <a:gd name="connsiteX2" fmla="*/ 289583 w 1267637"/>
                <a:gd name="connsiteY2" fmla="*/ 13219 h 236386"/>
                <a:gd name="connsiteX3" fmla="*/ 663913 w 1267637"/>
                <a:gd name="connsiteY3" fmla="*/ 10320 h 236386"/>
                <a:gd name="connsiteX4" fmla="*/ 964417 w 1267637"/>
                <a:gd name="connsiteY4" fmla="*/ 33216 h 236386"/>
                <a:gd name="connsiteX5" fmla="*/ 1251593 w 1267637"/>
                <a:gd name="connsiteY5" fmla="*/ 161789 h 236386"/>
                <a:gd name="connsiteX6" fmla="*/ 908302 w 1267637"/>
                <a:gd name="connsiteY6" fmla="*/ 176993 h 236386"/>
                <a:gd name="connsiteX7" fmla="*/ 584438 w 1267637"/>
                <a:gd name="connsiteY7" fmla="*/ 201255 h 236386"/>
                <a:gd name="connsiteX8" fmla="*/ 292513 w 1267637"/>
                <a:gd name="connsiteY8" fmla="*/ 234654 h 236386"/>
                <a:gd name="connsiteX0" fmla="*/ 296603 w 1271727"/>
                <a:gd name="connsiteY0" fmla="*/ 236865 h 238999"/>
                <a:gd name="connsiteX1" fmla="*/ 4093 w 1271727"/>
                <a:gd name="connsiteY1" fmla="*/ 109734 h 238999"/>
                <a:gd name="connsiteX2" fmla="*/ 293673 w 1271727"/>
                <a:gd name="connsiteY2" fmla="*/ 15430 h 238999"/>
                <a:gd name="connsiteX3" fmla="*/ 668003 w 1271727"/>
                <a:gd name="connsiteY3" fmla="*/ 12531 h 238999"/>
                <a:gd name="connsiteX4" fmla="*/ 968507 w 1271727"/>
                <a:gd name="connsiteY4" fmla="*/ 35427 h 238999"/>
                <a:gd name="connsiteX5" fmla="*/ 1255683 w 1271727"/>
                <a:gd name="connsiteY5" fmla="*/ 164000 h 238999"/>
                <a:gd name="connsiteX6" fmla="*/ 912392 w 1271727"/>
                <a:gd name="connsiteY6" fmla="*/ 179204 h 238999"/>
                <a:gd name="connsiteX7" fmla="*/ 588528 w 1271727"/>
                <a:gd name="connsiteY7" fmla="*/ 203466 h 238999"/>
                <a:gd name="connsiteX8" fmla="*/ 296603 w 1271727"/>
                <a:gd name="connsiteY8" fmla="*/ 236865 h 238999"/>
                <a:gd name="connsiteX0" fmla="*/ 296603 w 1271727"/>
                <a:gd name="connsiteY0" fmla="*/ 236865 h 245576"/>
                <a:gd name="connsiteX1" fmla="*/ 4093 w 1271727"/>
                <a:gd name="connsiteY1" fmla="*/ 109734 h 245576"/>
                <a:gd name="connsiteX2" fmla="*/ 293673 w 1271727"/>
                <a:gd name="connsiteY2" fmla="*/ 15430 h 245576"/>
                <a:gd name="connsiteX3" fmla="*/ 668003 w 1271727"/>
                <a:gd name="connsiteY3" fmla="*/ 12531 h 245576"/>
                <a:gd name="connsiteX4" fmla="*/ 968507 w 1271727"/>
                <a:gd name="connsiteY4" fmla="*/ 35427 h 245576"/>
                <a:gd name="connsiteX5" fmla="*/ 1255683 w 1271727"/>
                <a:gd name="connsiteY5" fmla="*/ 164000 h 245576"/>
                <a:gd name="connsiteX6" fmla="*/ 912392 w 1271727"/>
                <a:gd name="connsiteY6" fmla="*/ 179204 h 245576"/>
                <a:gd name="connsiteX7" fmla="*/ 588528 w 1271727"/>
                <a:gd name="connsiteY7" fmla="*/ 203466 h 245576"/>
                <a:gd name="connsiteX8" fmla="*/ 296603 w 1271727"/>
                <a:gd name="connsiteY8" fmla="*/ 236865 h 245576"/>
                <a:gd name="connsiteX0" fmla="*/ 296603 w 986318"/>
                <a:gd name="connsiteY0" fmla="*/ 236865 h 245576"/>
                <a:gd name="connsiteX1" fmla="*/ 4093 w 986318"/>
                <a:gd name="connsiteY1" fmla="*/ 109734 h 245576"/>
                <a:gd name="connsiteX2" fmla="*/ 293673 w 986318"/>
                <a:gd name="connsiteY2" fmla="*/ 15430 h 245576"/>
                <a:gd name="connsiteX3" fmla="*/ 668003 w 986318"/>
                <a:gd name="connsiteY3" fmla="*/ 12531 h 245576"/>
                <a:gd name="connsiteX4" fmla="*/ 968507 w 986318"/>
                <a:gd name="connsiteY4" fmla="*/ 35427 h 245576"/>
                <a:gd name="connsiteX5" fmla="*/ 912392 w 986318"/>
                <a:gd name="connsiteY5" fmla="*/ 179204 h 245576"/>
                <a:gd name="connsiteX6" fmla="*/ 588528 w 986318"/>
                <a:gd name="connsiteY6" fmla="*/ 203466 h 245576"/>
                <a:gd name="connsiteX7" fmla="*/ 296603 w 986318"/>
                <a:gd name="connsiteY7" fmla="*/ 236865 h 245576"/>
                <a:gd name="connsiteX0" fmla="*/ 296603 w 969129"/>
                <a:gd name="connsiteY0" fmla="*/ 236865 h 245576"/>
                <a:gd name="connsiteX1" fmla="*/ 4093 w 969129"/>
                <a:gd name="connsiteY1" fmla="*/ 109734 h 245576"/>
                <a:gd name="connsiteX2" fmla="*/ 293673 w 969129"/>
                <a:gd name="connsiteY2" fmla="*/ 15430 h 245576"/>
                <a:gd name="connsiteX3" fmla="*/ 668003 w 969129"/>
                <a:gd name="connsiteY3" fmla="*/ 12531 h 245576"/>
                <a:gd name="connsiteX4" fmla="*/ 968507 w 969129"/>
                <a:gd name="connsiteY4" fmla="*/ 35427 h 245576"/>
                <a:gd name="connsiteX5" fmla="*/ 588528 w 969129"/>
                <a:gd name="connsiteY5" fmla="*/ 203466 h 245576"/>
                <a:gd name="connsiteX6" fmla="*/ 296603 w 969129"/>
                <a:gd name="connsiteY6" fmla="*/ 236865 h 245576"/>
                <a:gd name="connsiteX0" fmla="*/ 296603 w 685035"/>
                <a:gd name="connsiteY0" fmla="*/ 236865 h 245576"/>
                <a:gd name="connsiteX1" fmla="*/ 4093 w 685035"/>
                <a:gd name="connsiteY1" fmla="*/ 109734 h 245576"/>
                <a:gd name="connsiteX2" fmla="*/ 293673 w 685035"/>
                <a:gd name="connsiteY2" fmla="*/ 15430 h 245576"/>
                <a:gd name="connsiteX3" fmla="*/ 668003 w 685035"/>
                <a:gd name="connsiteY3" fmla="*/ 12531 h 245576"/>
                <a:gd name="connsiteX4" fmla="*/ 588528 w 685035"/>
                <a:gd name="connsiteY4" fmla="*/ 203466 h 245576"/>
                <a:gd name="connsiteX5" fmla="*/ 296603 w 685035"/>
                <a:gd name="connsiteY5" fmla="*/ 236865 h 245576"/>
                <a:gd name="connsiteX0" fmla="*/ 299410 w 694889"/>
                <a:gd name="connsiteY0" fmla="*/ 247061 h 254684"/>
                <a:gd name="connsiteX1" fmla="*/ 6900 w 694889"/>
                <a:gd name="connsiteY1" fmla="*/ 119930 h 254684"/>
                <a:gd name="connsiteX2" fmla="*/ 196423 w 694889"/>
                <a:gd name="connsiteY2" fmla="*/ 12285 h 254684"/>
                <a:gd name="connsiteX3" fmla="*/ 670810 w 694889"/>
                <a:gd name="connsiteY3" fmla="*/ 22727 h 254684"/>
                <a:gd name="connsiteX4" fmla="*/ 591335 w 694889"/>
                <a:gd name="connsiteY4" fmla="*/ 213662 h 254684"/>
                <a:gd name="connsiteX5" fmla="*/ 299410 w 694889"/>
                <a:gd name="connsiteY5" fmla="*/ 247061 h 254684"/>
                <a:gd name="connsiteX0" fmla="*/ 318659 w 714138"/>
                <a:gd name="connsiteY0" fmla="*/ 244688 h 249402"/>
                <a:gd name="connsiteX1" fmla="*/ 1691 w 714138"/>
                <a:gd name="connsiteY1" fmla="*/ 59746 h 249402"/>
                <a:gd name="connsiteX2" fmla="*/ 215672 w 714138"/>
                <a:gd name="connsiteY2" fmla="*/ 9912 h 249402"/>
                <a:gd name="connsiteX3" fmla="*/ 690059 w 714138"/>
                <a:gd name="connsiteY3" fmla="*/ 20354 h 249402"/>
                <a:gd name="connsiteX4" fmla="*/ 610584 w 714138"/>
                <a:gd name="connsiteY4" fmla="*/ 211289 h 249402"/>
                <a:gd name="connsiteX5" fmla="*/ 318659 w 714138"/>
                <a:gd name="connsiteY5" fmla="*/ 244688 h 249402"/>
                <a:gd name="connsiteX0" fmla="*/ 327211 w 722690"/>
                <a:gd name="connsiteY0" fmla="*/ 244688 h 249402"/>
                <a:gd name="connsiteX1" fmla="*/ 10243 w 722690"/>
                <a:gd name="connsiteY1" fmla="*/ 59746 h 249402"/>
                <a:gd name="connsiteX2" fmla="*/ 224224 w 722690"/>
                <a:gd name="connsiteY2" fmla="*/ 9912 h 249402"/>
                <a:gd name="connsiteX3" fmla="*/ 698611 w 722690"/>
                <a:gd name="connsiteY3" fmla="*/ 20354 h 249402"/>
                <a:gd name="connsiteX4" fmla="*/ 619136 w 722690"/>
                <a:gd name="connsiteY4" fmla="*/ 211289 h 249402"/>
                <a:gd name="connsiteX5" fmla="*/ 327211 w 722690"/>
                <a:gd name="connsiteY5" fmla="*/ 244688 h 249402"/>
                <a:gd name="connsiteX0" fmla="*/ 95831 w 729470"/>
                <a:gd name="connsiteY0" fmla="*/ 222453 h 239281"/>
                <a:gd name="connsiteX1" fmla="*/ 10107 w 729470"/>
                <a:gd name="connsiteY1" fmla="*/ 59746 h 239281"/>
                <a:gd name="connsiteX2" fmla="*/ 224088 w 729470"/>
                <a:gd name="connsiteY2" fmla="*/ 9912 h 239281"/>
                <a:gd name="connsiteX3" fmla="*/ 698475 w 729470"/>
                <a:gd name="connsiteY3" fmla="*/ 20354 h 239281"/>
                <a:gd name="connsiteX4" fmla="*/ 619000 w 729470"/>
                <a:gd name="connsiteY4" fmla="*/ 211289 h 239281"/>
                <a:gd name="connsiteX5" fmla="*/ 95831 w 729470"/>
                <a:gd name="connsiteY5" fmla="*/ 222453 h 239281"/>
                <a:gd name="connsiteX0" fmla="*/ 90761 w 694613"/>
                <a:gd name="connsiteY0" fmla="*/ 226878 h 291210"/>
                <a:gd name="connsiteX1" fmla="*/ 5037 w 694613"/>
                <a:gd name="connsiteY1" fmla="*/ 64171 h 291210"/>
                <a:gd name="connsiteX2" fmla="*/ 219018 w 694613"/>
                <a:gd name="connsiteY2" fmla="*/ 14337 h 291210"/>
                <a:gd name="connsiteX3" fmla="*/ 693405 w 694613"/>
                <a:gd name="connsiteY3" fmla="*/ 24779 h 291210"/>
                <a:gd name="connsiteX4" fmla="*/ 347110 w 694613"/>
                <a:gd name="connsiteY4" fmla="*/ 280195 h 291210"/>
                <a:gd name="connsiteX5" fmla="*/ 90761 w 694613"/>
                <a:gd name="connsiteY5" fmla="*/ 226878 h 291210"/>
                <a:gd name="connsiteX0" fmla="*/ 90761 w 502751"/>
                <a:gd name="connsiteY0" fmla="*/ 219651 h 273454"/>
                <a:gd name="connsiteX1" fmla="*/ 5037 w 502751"/>
                <a:gd name="connsiteY1" fmla="*/ 56944 h 273454"/>
                <a:gd name="connsiteX2" fmla="*/ 219018 w 502751"/>
                <a:gd name="connsiteY2" fmla="*/ 7110 h 273454"/>
                <a:gd name="connsiteX3" fmla="*/ 499961 w 502751"/>
                <a:gd name="connsiteY3" fmla="*/ 195432 h 273454"/>
                <a:gd name="connsiteX4" fmla="*/ 347110 w 502751"/>
                <a:gd name="connsiteY4" fmla="*/ 272968 h 273454"/>
                <a:gd name="connsiteX5" fmla="*/ 90761 w 502751"/>
                <a:gd name="connsiteY5" fmla="*/ 219651 h 273454"/>
                <a:gd name="connsiteX0" fmla="*/ 90761 w 500065"/>
                <a:gd name="connsiteY0" fmla="*/ 213181 h 266984"/>
                <a:gd name="connsiteX1" fmla="*/ 5037 w 500065"/>
                <a:gd name="connsiteY1" fmla="*/ 50474 h 266984"/>
                <a:gd name="connsiteX2" fmla="*/ 219018 w 500065"/>
                <a:gd name="connsiteY2" fmla="*/ 640 h 266984"/>
                <a:gd name="connsiteX3" fmla="*/ 368507 w 500065"/>
                <a:gd name="connsiteY3" fmla="*/ 77075 h 266984"/>
                <a:gd name="connsiteX4" fmla="*/ 499961 w 500065"/>
                <a:gd name="connsiteY4" fmla="*/ 188962 h 266984"/>
                <a:gd name="connsiteX5" fmla="*/ 347110 w 500065"/>
                <a:gd name="connsiteY5" fmla="*/ 266498 h 266984"/>
                <a:gd name="connsiteX6" fmla="*/ 90761 w 500065"/>
                <a:gd name="connsiteY6" fmla="*/ 213181 h 266984"/>
                <a:gd name="connsiteX0" fmla="*/ 90761 w 503815"/>
                <a:gd name="connsiteY0" fmla="*/ 212797 h 266600"/>
                <a:gd name="connsiteX1" fmla="*/ 5037 w 503815"/>
                <a:gd name="connsiteY1" fmla="*/ 50090 h 266600"/>
                <a:gd name="connsiteX2" fmla="*/ 219018 w 503815"/>
                <a:gd name="connsiteY2" fmla="*/ 256 h 266600"/>
                <a:gd name="connsiteX3" fmla="*/ 437435 w 503815"/>
                <a:gd name="connsiteY3" fmla="*/ 65573 h 266600"/>
                <a:gd name="connsiteX4" fmla="*/ 499961 w 503815"/>
                <a:gd name="connsiteY4" fmla="*/ 188578 h 266600"/>
                <a:gd name="connsiteX5" fmla="*/ 347110 w 503815"/>
                <a:gd name="connsiteY5" fmla="*/ 266114 h 266600"/>
                <a:gd name="connsiteX6" fmla="*/ 90761 w 503815"/>
                <a:gd name="connsiteY6" fmla="*/ 212797 h 266600"/>
                <a:gd name="connsiteX0" fmla="*/ 90761 w 502751"/>
                <a:gd name="connsiteY0" fmla="*/ 219650 h 273453"/>
                <a:gd name="connsiteX1" fmla="*/ 5037 w 502751"/>
                <a:gd name="connsiteY1" fmla="*/ 56943 h 273453"/>
                <a:gd name="connsiteX2" fmla="*/ 219018 w 502751"/>
                <a:gd name="connsiteY2" fmla="*/ 7109 h 273453"/>
                <a:gd name="connsiteX3" fmla="*/ 499961 w 502751"/>
                <a:gd name="connsiteY3" fmla="*/ 195431 h 273453"/>
                <a:gd name="connsiteX4" fmla="*/ 347110 w 502751"/>
                <a:gd name="connsiteY4" fmla="*/ 272967 h 273453"/>
                <a:gd name="connsiteX5" fmla="*/ 90761 w 502751"/>
                <a:gd name="connsiteY5" fmla="*/ 219650 h 273453"/>
                <a:gd name="connsiteX0" fmla="*/ 92315 w 503383"/>
                <a:gd name="connsiteY0" fmla="*/ 180874 h 234677"/>
                <a:gd name="connsiteX1" fmla="*/ 6591 w 503383"/>
                <a:gd name="connsiteY1" fmla="*/ 18167 h 234677"/>
                <a:gd name="connsiteX2" fmla="*/ 247254 w 503383"/>
                <a:gd name="connsiteY2" fmla="*/ 19473 h 234677"/>
                <a:gd name="connsiteX3" fmla="*/ 501515 w 503383"/>
                <a:gd name="connsiteY3" fmla="*/ 156655 h 234677"/>
                <a:gd name="connsiteX4" fmla="*/ 348664 w 503383"/>
                <a:gd name="connsiteY4" fmla="*/ 234191 h 234677"/>
                <a:gd name="connsiteX5" fmla="*/ 92315 w 503383"/>
                <a:gd name="connsiteY5" fmla="*/ 180874 h 234677"/>
                <a:gd name="connsiteX0" fmla="*/ 76013 w 487081"/>
                <a:gd name="connsiteY0" fmla="*/ 163941 h 217614"/>
                <a:gd name="connsiteX1" fmla="*/ 8077 w 487081"/>
                <a:gd name="connsiteY1" fmla="*/ 59045 h 217614"/>
                <a:gd name="connsiteX2" fmla="*/ 230952 w 487081"/>
                <a:gd name="connsiteY2" fmla="*/ 2540 h 217614"/>
                <a:gd name="connsiteX3" fmla="*/ 485213 w 487081"/>
                <a:gd name="connsiteY3" fmla="*/ 139722 h 217614"/>
                <a:gd name="connsiteX4" fmla="*/ 332362 w 487081"/>
                <a:gd name="connsiteY4" fmla="*/ 217258 h 217614"/>
                <a:gd name="connsiteX5" fmla="*/ 76013 w 487081"/>
                <a:gd name="connsiteY5" fmla="*/ 163941 h 217614"/>
                <a:gd name="connsiteX0" fmla="*/ 76013 w 432716"/>
                <a:gd name="connsiteY0" fmla="*/ 162733 h 217331"/>
                <a:gd name="connsiteX1" fmla="*/ 8077 w 432716"/>
                <a:gd name="connsiteY1" fmla="*/ 57837 h 217331"/>
                <a:gd name="connsiteX2" fmla="*/ 230952 w 432716"/>
                <a:gd name="connsiteY2" fmla="*/ 1332 h 217331"/>
                <a:gd name="connsiteX3" fmla="*/ 429626 w 432716"/>
                <a:gd name="connsiteY3" fmla="*/ 111832 h 217331"/>
                <a:gd name="connsiteX4" fmla="*/ 332362 w 432716"/>
                <a:gd name="connsiteY4" fmla="*/ 216050 h 217331"/>
                <a:gd name="connsiteX5" fmla="*/ 76013 w 432716"/>
                <a:gd name="connsiteY5" fmla="*/ 162733 h 217331"/>
                <a:gd name="connsiteX0" fmla="*/ 76013 w 429658"/>
                <a:gd name="connsiteY0" fmla="*/ 162733 h 217331"/>
                <a:gd name="connsiteX1" fmla="*/ 8077 w 429658"/>
                <a:gd name="connsiteY1" fmla="*/ 57837 h 217331"/>
                <a:gd name="connsiteX2" fmla="*/ 230952 w 429658"/>
                <a:gd name="connsiteY2" fmla="*/ 1332 h 217331"/>
                <a:gd name="connsiteX3" fmla="*/ 429626 w 429658"/>
                <a:gd name="connsiteY3" fmla="*/ 111832 h 217331"/>
                <a:gd name="connsiteX4" fmla="*/ 332362 w 429658"/>
                <a:gd name="connsiteY4" fmla="*/ 216050 h 217331"/>
                <a:gd name="connsiteX5" fmla="*/ 76013 w 429658"/>
                <a:gd name="connsiteY5" fmla="*/ 162733 h 217331"/>
                <a:gd name="connsiteX0" fmla="*/ 72837 w 426482"/>
                <a:gd name="connsiteY0" fmla="*/ 162733 h 217012"/>
                <a:gd name="connsiteX1" fmla="*/ 4901 w 426482"/>
                <a:gd name="connsiteY1" fmla="*/ 57837 h 217012"/>
                <a:gd name="connsiteX2" fmla="*/ 227776 w 426482"/>
                <a:gd name="connsiteY2" fmla="*/ 1332 h 217012"/>
                <a:gd name="connsiteX3" fmla="*/ 426450 w 426482"/>
                <a:gd name="connsiteY3" fmla="*/ 111832 h 217012"/>
                <a:gd name="connsiteX4" fmla="*/ 329186 w 426482"/>
                <a:gd name="connsiteY4" fmla="*/ 216050 h 217012"/>
                <a:gd name="connsiteX5" fmla="*/ 72837 w 426482"/>
                <a:gd name="connsiteY5" fmla="*/ 162733 h 217012"/>
                <a:gd name="connsiteX0" fmla="*/ 72760 w 426405"/>
                <a:gd name="connsiteY0" fmla="*/ 162733 h 217051"/>
                <a:gd name="connsiteX1" fmla="*/ 4824 w 426405"/>
                <a:gd name="connsiteY1" fmla="*/ 57837 h 217051"/>
                <a:gd name="connsiteX2" fmla="*/ 227699 w 426405"/>
                <a:gd name="connsiteY2" fmla="*/ 1332 h 217051"/>
                <a:gd name="connsiteX3" fmla="*/ 426373 w 426405"/>
                <a:gd name="connsiteY3" fmla="*/ 111832 h 217051"/>
                <a:gd name="connsiteX4" fmla="*/ 329109 w 426405"/>
                <a:gd name="connsiteY4" fmla="*/ 216050 h 217051"/>
                <a:gd name="connsiteX5" fmla="*/ 72760 w 426405"/>
                <a:gd name="connsiteY5" fmla="*/ 162733 h 217051"/>
                <a:gd name="connsiteX0" fmla="*/ 72038 w 425683"/>
                <a:gd name="connsiteY0" fmla="*/ 163716 h 218369"/>
                <a:gd name="connsiteX1" fmla="*/ 8549 w 425683"/>
                <a:gd name="connsiteY1" fmla="*/ 47702 h 218369"/>
                <a:gd name="connsiteX2" fmla="*/ 226977 w 425683"/>
                <a:gd name="connsiteY2" fmla="*/ 2315 h 218369"/>
                <a:gd name="connsiteX3" fmla="*/ 425651 w 425683"/>
                <a:gd name="connsiteY3" fmla="*/ 112815 h 218369"/>
                <a:gd name="connsiteX4" fmla="*/ 328387 w 425683"/>
                <a:gd name="connsiteY4" fmla="*/ 217033 h 218369"/>
                <a:gd name="connsiteX5" fmla="*/ 72038 w 425683"/>
                <a:gd name="connsiteY5" fmla="*/ 163716 h 218369"/>
                <a:gd name="connsiteX0" fmla="*/ 63536 w 417181"/>
                <a:gd name="connsiteY0" fmla="*/ 163014 h 217667"/>
                <a:gd name="connsiteX1" fmla="*/ 47 w 417181"/>
                <a:gd name="connsiteY1" fmla="*/ 47000 h 217667"/>
                <a:gd name="connsiteX2" fmla="*/ 218475 w 417181"/>
                <a:gd name="connsiteY2" fmla="*/ 1613 h 217667"/>
                <a:gd name="connsiteX3" fmla="*/ 417149 w 417181"/>
                <a:gd name="connsiteY3" fmla="*/ 112113 h 217667"/>
                <a:gd name="connsiteX4" fmla="*/ 319885 w 417181"/>
                <a:gd name="connsiteY4" fmla="*/ 216331 h 217667"/>
                <a:gd name="connsiteX5" fmla="*/ 63536 w 417181"/>
                <a:gd name="connsiteY5" fmla="*/ 163014 h 217667"/>
                <a:gd name="connsiteX0" fmla="*/ 63525 w 417170"/>
                <a:gd name="connsiteY0" fmla="*/ 161474 h 216127"/>
                <a:gd name="connsiteX1" fmla="*/ 36 w 417170"/>
                <a:gd name="connsiteY1" fmla="*/ 45460 h 216127"/>
                <a:gd name="connsiteX2" fmla="*/ 218464 w 417170"/>
                <a:gd name="connsiteY2" fmla="*/ 73 h 216127"/>
                <a:gd name="connsiteX3" fmla="*/ 417138 w 417170"/>
                <a:gd name="connsiteY3" fmla="*/ 110573 h 216127"/>
                <a:gd name="connsiteX4" fmla="*/ 319874 w 417170"/>
                <a:gd name="connsiteY4" fmla="*/ 214791 h 216127"/>
                <a:gd name="connsiteX5" fmla="*/ 63525 w 417170"/>
                <a:gd name="connsiteY5" fmla="*/ 161474 h 216127"/>
                <a:gd name="connsiteX0" fmla="*/ 63525 w 417154"/>
                <a:gd name="connsiteY0" fmla="*/ 161474 h 215167"/>
                <a:gd name="connsiteX1" fmla="*/ 36 w 417154"/>
                <a:gd name="connsiteY1" fmla="*/ 45460 h 215167"/>
                <a:gd name="connsiteX2" fmla="*/ 218464 w 417154"/>
                <a:gd name="connsiteY2" fmla="*/ 73 h 215167"/>
                <a:gd name="connsiteX3" fmla="*/ 417138 w 417154"/>
                <a:gd name="connsiteY3" fmla="*/ 110573 h 215167"/>
                <a:gd name="connsiteX4" fmla="*/ 319874 w 417154"/>
                <a:gd name="connsiteY4" fmla="*/ 214791 h 215167"/>
                <a:gd name="connsiteX5" fmla="*/ 63525 w 417154"/>
                <a:gd name="connsiteY5" fmla="*/ 161474 h 215167"/>
                <a:gd name="connsiteX0" fmla="*/ 63525 w 417154"/>
                <a:gd name="connsiteY0" fmla="*/ 161474 h 215036"/>
                <a:gd name="connsiteX1" fmla="*/ 36 w 417154"/>
                <a:gd name="connsiteY1" fmla="*/ 45460 h 215036"/>
                <a:gd name="connsiteX2" fmla="*/ 218464 w 417154"/>
                <a:gd name="connsiteY2" fmla="*/ 73 h 215036"/>
                <a:gd name="connsiteX3" fmla="*/ 417138 w 417154"/>
                <a:gd name="connsiteY3" fmla="*/ 110573 h 215036"/>
                <a:gd name="connsiteX4" fmla="*/ 319874 w 417154"/>
                <a:gd name="connsiteY4" fmla="*/ 214791 h 215036"/>
                <a:gd name="connsiteX5" fmla="*/ 63525 w 417154"/>
                <a:gd name="connsiteY5" fmla="*/ 161474 h 215036"/>
                <a:gd name="connsiteX0" fmla="*/ 63525 w 417154"/>
                <a:gd name="connsiteY0" fmla="*/ 161474 h 215059"/>
                <a:gd name="connsiteX1" fmla="*/ 36 w 417154"/>
                <a:gd name="connsiteY1" fmla="*/ 45460 h 215059"/>
                <a:gd name="connsiteX2" fmla="*/ 218464 w 417154"/>
                <a:gd name="connsiteY2" fmla="*/ 73 h 215059"/>
                <a:gd name="connsiteX3" fmla="*/ 417138 w 417154"/>
                <a:gd name="connsiteY3" fmla="*/ 110573 h 215059"/>
                <a:gd name="connsiteX4" fmla="*/ 319874 w 417154"/>
                <a:gd name="connsiteY4" fmla="*/ 214791 h 215059"/>
                <a:gd name="connsiteX5" fmla="*/ 63525 w 417154"/>
                <a:gd name="connsiteY5" fmla="*/ 161474 h 215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154" h="215059">
                  <a:moveTo>
                    <a:pt x="63525" y="161474"/>
                  </a:moveTo>
                  <a:cubicBezTo>
                    <a:pt x="56124" y="156407"/>
                    <a:pt x="3119" y="54572"/>
                    <a:pt x="36" y="45460"/>
                  </a:cubicBezTo>
                  <a:cubicBezTo>
                    <a:pt x="-3047" y="36348"/>
                    <a:pt x="193417" y="-1885"/>
                    <a:pt x="218464" y="73"/>
                  </a:cubicBezTo>
                  <a:cubicBezTo>
                    <a:pt x="243511" y="2031"/>
                    <a:pt x="415800" y="94798"/>
                    <a:pt x="417138" y="110573"/>
                  </a:cubicBezTo>
                  <a:cubicBezTo>
                    <a:pt x="418476" y="126348"/>
                    <a:pt x="338786" y="210755"/>
                    <a:pt x="319874" y="214791"/>
                  </a:cubicBezTo>
                  <a:cubicBezTo>
                    <a:pt x="300962" y="218827"/>
                    <a:pt x="85146" y="176277"/>
                    <a:pt x="63525" y="161474"/>
                  </a:cubicBezTo>
                  <a:close/>
                </a:path>
              </a:pathLst>
            </a:custGeom>
            <a:noFill/>
            <a:ln w="76200">
              <a:solidFill>
                <a:srgbClr val="377BA9">
                  <a:alpha val="51000"/>
                </a:srgbClr>
              </a:solidFill>
            </a:ln>
            <a:effectLst>
              <a:glow rad="25400">
                <a:schemeClr val="accent1"/>
              </a:glow>
              <a:softEdge rad="41910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extrusionH="133350" contourW="6350" prstMaterial="dkEdge">
              <a:bevelT w="622300" prst="coolSlant"/>
              <a:bevelB w="450850" prst="coolSlant"/>
              <a:extrusionClr>
                <a:schemeClr val="tx1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QuadreDeText 27">
            <a:extLst>
              <a:ext uri="{FF2B5EF4-FFF2-40B4-BE49-F238E27FC236}">
                <a16:creationId xmlns:a16="http://schemas.microsoft.com/office/drawing/2014/main" id="{73276B7B-F9CE-6227-F022-54026F9C4AE3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29" name="Agrupa 28">
            <a:extLst>
              <a:ext uri="{FF2B5EF4-FFF2-40B4-BE49-F238E27FC236}">
                <a16:creationId xmlns:a16="http://schemas.microsoft.com/office/drawing/2014/main" id="{BC4F4E05-DFA6-6F24-7A28-58F015BDC014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0" name="Hexàgon 29">
              <a:extLst>
                <a:ext uri="{FF2B5EF4-FFF2-40B4-BE49-F238E27FC236}">
                  <a16:creationId xmlns:a16="http://schemas.microsoft.com/office/drawing/2014/main" id="{4F13D40C-7C7D-7865-2820-F666F8863FEE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àgon 30">
              <a:extLst>
                <a:ext uri="{FF2B5EF4-FFF2-40B4-BE49-F238E27FC236}">
                  <a16:creationId xmlns:a16="http://schemas.microsoft.com/office/drawing/2014/main" id="{B4DF1E06-EFD1-0E22-D8E7-76AF8AEB96E4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QuadreDeText 31">
              <a:extLst>
                <a:ext uri="{FF2B5EF4-FFF2-40B4-BE49-F238E27FC236}">
                  <a16:creationId xmlns:a16="http://schemas.microsoft.com/office/drawing/2014/main" id="{3292B5EC-1218-B350-164D-A5E011F422F5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3" name="QuadreDeText 32">
              <a:extLst>
                <a:ext uri="{FF2B5EF4-FFF2-40B4-BE49-F238E27FC236}">
                  <a16:creationId xmlns:a16="http://schemas.microsoft.com/office/drawing/2014/main" id="{BBB975E7-358D-60F0-14AA-002E264B38D1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4" name="QuadreDeText 33">
              <a:extLst>
                <a:ext uri="{FF2B5EF4-FFF2-40B4-BE49-F238E27FC236}">
                  <a16:creationId xmlns:a16="http://schemas.microsoft.com/office/drawing/2014/main" id="{F059FE33-FF5D-703D-D475-D03C905BF452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5" name="Pentàgon 34">
              <a:extLst>
                <a:ext uri="{FF2B5EF4-FFF2-40B4-BE49-F238E27FC236}">
                  <a16:creationId xmlns:a16="http://schemas.microsoft.com/office/drawing/2014/main" id="{A067873F-BCBC-7DA4-0C4B-16843D00B37A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6" name="Objecte 35">
              <a:extLst>
                <a:ext uri="{FF2B5EF4-FFF2-40B4-BE49-F238E27FC236}">
                  <a16:creationId xmlns:a16="http://schemas.microsoft.com/office/drawing/2014/main" id="{BBC115DD-6AC7-2109-F55B-DD0F234EF3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0" imgW="836269" imgH="1182182" progId="ChemDraw.Document.6.0">
                    <p:embed/>
                  </p:oleObj>
                </mc:Choice>
                <mc:Fallback>
                  <p:oleObj name="CS ChemDraw Drawing" r:id="rId10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QuadreDeText 15">
            <a:extLst>
              <a:ext uri="{FF2B5EF4-FFF2-40B4-BE49-F238E27FC236}">
                <a16:creationId xmlns:a16="http://schemas.microsoft.com/office/drawing/2014/main" id="{46C692EE-AB52-6393-CC4B-DD18E99CAD07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A3948E-67F5-43F7-DF30-D43E49A62F79}"/>
              </a:ext>
            </a:extLst>
          </p:cNvPr>
          <p:cNvSpPr/>
          <p:nvPr/>
        </p:nvSpPr>
        <p:spPr>
          <a:xfrm>
            <a:off x="9988894" y="1324526"/>
            <a:ext cx="2004355" cy="1340174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Imatge 36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BA437E73-B9ED-E640-373D-699D74CFFB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41" y="1324527"/>
            <a:ext cx="4008709" cy="1340174"/>
          </a:xfrm>
          <a:prstGeom prst="rect">
            <a:avLst/>
          </a:prstGeom>
        </p:spPr>
      </p:pic>
      <p:cxnSp>
        <p:nvCxnSpPr>
          <p:cNvPr id="38" name="Connector recte 37">
            <a:extLst>
              <a:ext uri="{FF2B5EF4-FFF2-40B4-BE49-F238E27FC236}">
                <a16:creationId xmlns:a16="http://schemas.microsoft.com/office/drawing/2014/main" id="{EADD2EDD-F088-A02B-7B0F-11DB0A40B4D6}"/>
              </a:ext>
            </a:extLst>
          </p:cNvPr>
          <p:cNvCxnSpPr>
            <a:cxnSpLocks/>
            <a:stCxn id="26" idx="0"/>
            <a:endCxn id="26" idx="2"/>
          </p:cNvCxnSpPr>
          <p:nvPr/>
        </p:nvCxnSpPr>
        <p:spPr>
          <a:xfrm>
            <a:off x="10991072" y="1324526"/>
            <a:ext cx="0" cy="13401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Imatge 38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917295B-EE5B-9DB0-2883-B6AB57768A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8" r="50002"/>
          <a:stretch/>
        </p:blipFill>
        <p:spPr>
          <a:xfrm>
            <a:off x="9124950" y="1324526"/>
            <a:ext cx="863941" cy="1341019"/>
          </a:xfrm>
          <a:prstGeom prst="rect">
            <a:avLst/>
          </a:prstGeom>
        </p:spPr>
      </p:pic>
      <p:pic>
        <p:nvPicPr>
          <p:cNvPr id="45" name="Imatge 4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 title="IguanaTex Bitmap Display">
            <a:extLst>
              <a:ext uri="{FF2B5EF4-FFF2-40B4-BE49-F238E27FC236}">
                <a16:creationId xmlns:a16="http://schemas.microsoft.com/office/drawing/2014/main" id="{F0E765A0-A9C5-403D-9E0A-A8DE6EF19E4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9" y="2775986"/>
            <a:ext cx="7521282" cy="3815560"/>
          </a:xfrm>
          <a:prstGeom prst="rect">
            <a:avLst/>
          </a:prstGeom>
        </p:spPr>
      </p:pic>
      <p:pic>
        <p:nvPicPr>
          <p:cNvPr id="48" name="Imatge 47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 title="IguanaTex Bitmap Display">
            <a:extLst>
              <a:ext uri="{FF2B5EF4-FFF2-40B4-BE49-F238E27FC236}">
                <a16:creationId xmlns:a16="http://schemas.microsoft.com/office/drawing/2014/main" id="{3CBD32EF-A73B-D629-E7F1-AFFF91E84C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7" r="20038"/>
          <a:stretch/>
        </p:blipFill>
        <p:spPr>
          <a:xfrm>
            <a:off x="2714653" y="2775893"/>
            <a:ext cx="3859844" cy="3816055"/>
          </a:xfrm>
          <a:prstGeom prst="rect">
            <a:avLst/>
          </a:prstGeom>
        </p:spPr>
      </p:pic>
      <p:pic>
        <p:nvPicPr>
          <p:cNvPr id="49" name="Imatge 48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 title="IguanaTex Bitmap Display">
            <a:extLst>
              <a:ext uri="{FF2B5EF4-FFF2-40B4-BE49-F238E27FC236}">
                <a16:creationId xmlns:a16="http://schemas.microsoft.com/office/drawing/2014/main" id="{F0E37A50-5FA3-EDD6-8B10-FC787D96314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60" r="-21"/>
          <a:stretch/>
        </p:blipFill>
        <p:spPr>
          <a:xfrm>
            <a:off x="7251300" y="2775892"/>
            <a:ext cx="832001" cy="381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17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tge 18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912D7E66-428E-8F82-E04F-A609177940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54" y="3429000"/>
            <a:ext cx="8232964" cy="3215322"/>
          </a:xfrm>
          <a:prstGeom prst="rect">
            <a:avLst/>
          </a:prstGeom>
        </p:spPr>
      </p:pic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302560B-9765-679B-CFC4-CEA9B53CB9E3}"/>
              </a:ext>
            </a:extLst>
          </p:cNvPr>
          <p:cNvSpPr/>
          <p:nvPr/>
        </p:nvSpPr>
        <p:spPr>
          <a:xfrm>
            <a:off x="6987966" y="1326572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9D1703-BB72-BCB1-0716-3C1CEC549EE1}"/>
              </a:ext>
            </a:extLst>
          </p:cNvPr>
          <p:cNvSpPr/>
          <p:nvPr/>
        </p:nvSpPr>
        <p:spPr>
          <a:xfrm>
            <a:off x="8956991" y="1326571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E919FC-EDDA-B447-95D4-4106D00E3B51}"/>
              </a:ext>
            </a:extLst>
          </p:cNvPr>
          <p:cNvSpPr/>
          <p:nvPr/>
        </p:nvSpPr>
        <p:spPr>
          <a:xfrm>
            <a:off x="10948550" y="1326142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e 30">
            <a:extLst>
              <a:ext uri="{FF2B5EF4-FFF2-40B4-BE49-F238E27FC236}">
                <a16:creationId xmlns:a16="http://schemas.microsoft.com/office/drawing/2014/main" id="{FDA08E7D-9850-72C9-7AE6-7F8DB249B3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921466"/>
              </p:ext>
            </p:extLst>
          </p:nvPr>
        </p:nvGraphicFramePr>
        <p:xfrm>
          <a:off x="187357" y="1170143"/>
          <a:ext cx="4621604" cy="4464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7072543" imgH="6833079" progId="ChemDraw.Document.6.0">
                  <p:embed/>
                </p:oleObj>
              </mc:Choice>
              <mc:Fallback>
                <p:oleObj name="CS ChemDraw Drawing" r:id="rId11" imgW="7072543" imgH="683307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7357" y="1170143"/>
                        <a:ext cx="4621604" cy="4464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3A8BC0A2-56C3-90CC-5007-DB202E192FE0}"/>
              </a:ext>
            </a:extLst>
          </p:cNvPr>
          <p:cNvSpPr/>
          <p:nvPr/>
        </p:nvSpPr>
        <p:spPr>
          <a:xfrm>
            <a:off x="3884456" y="3429000"/>
            <a:ext cx="686784" cy="3214708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974447-63A6-B26B-236B-C9E05F718867}"/>
              </a:ext>
            </a:extLst>
          </p:cNvPr>
          <p:cNvSpPr/>
          <p:nvPr/>
        </p:nvSpPr>
        <p:spPr>
          <a:xfrm>
            <a:off x="8883440" y="3443068"/>
            <a:ext cx="686784" cy="3200640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QuadreDeText 33">
            <a:extLst>
              <a:ext uri="{FF2B5EF4-FFF2-40B4-BE49-F238E27FC236}">
                <a16:creationId xmlns:a16="http://schemas.microsoft.com/office/drawing/2014/main" id="{0DB8EC91-79A2-FE1A-84CA-4428DC27A530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35" name="Agrupa 34">
            <a:extLst>
              <a:ext uri="{FF2B5EF4-FFF2-40B4-BE49-F238E27FC236}">
                <a16:creationId xmlns:a16="http://schemas.microsoft.com/office/drawing/2014/main" id="{6423851F-7CE6-FC61-E36D-70F1813D81CB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6" name="Hexàgon 35">
              <a:extLst>
                <a:ext uri="{FF2B5EF4-FFF2-40B4-BE49-F238E27FC236}">
                  <a16:creationId xmlns:a16="http://schemas.microsoft.com/office/drawing/2014/main" id="{36EDDFFF-C991-3F58-DF9A-A8EC43DC4399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àgon 36">
              <a:extLst>
                <a:ext uri="{FF2B5EF4-FFF2-40B4-BE49-F238E27FC236}">
                  <a16:creationId xmlns:a16="http://schemas.microsoft.com/office/drawing/2014/main" id="{A477048A-D17F-7FFF-3F24-704E016831F1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QuadreDeText 37">
              <a:extLst>
                <a:ext uri="{FF2B5EF4-FFF2-40B4-BE49-F238E27FC236}">
                  <a16:creationId xmlns:a16="http://schemas.microsoft.com/office/drawing/2014/main" id="{51923C18-2445-651A-6640-7C697C516509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9" name="QuadreDeText 38">
              <a:extLst>
                <a:ext uri="{FF2B5EF4-FFF2-40B4-BE49-F238E27FC236}">
                  <a16:creationId xmlns:a16="http://schemas.microsoft.com/office/drawing/2014/main" id="{CAEAFD13-D590-B58C-9581-60A4404E4D88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40" name="QuadreDeText 39">
              <a:extLst>
                <a:ext uri="{FF2B5EF4-FFF2-40B4-BE49-F238E27FC236}">
                  <a16:creationId xmlns:a16="http://schemas.microsoft.com/office/drawing/2014/main" id="{72791EE3-4A68-80F0-EAC7-4FD84004A7C2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41" name="Pentàgon 40">
              <a:extLst>
                <a:ext uri="{FF2B5EF4-FFF2-40B4-BE49-F238E27FC236}">
                  <a16:creationId xmlns:a16="http://schemas.microsoft.com/office/drawing/2014/main" id="{A38E36F9-63EF-30E7-31F5-E13DF4EB5AF2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2" name="Objecte 41">
              <a:extLst>
                <a:ext uri="{FF2B5EF4-FFF2-40B4-BE49-F238E27FC236}">
                  <a16:creationId xmlns:a16="http://schemas.microsoft.com/office/drawing/2014/main" id="{0E3DD574-623C-0A79-466C-28B98B46C1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3" imgW="836269" imgH="1182182" progId="ChemDraw.Document.6.0">
                    <p:embed/>
                  </p:oleObj>
                </mc:Choice>
                <mc:Fallback>
                  <p:oleObj name="CS ChemDraw Drawing" r:id="rId13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QuadreDeText 6">
            <a:extLst>
              <a:ext uri="{FF2B5EF4-FFF2-40B4-BE49-F238E27FC236}">
                <a16:creationId xmlns:a16="http://schemas.microsoft.com/office/drawing/2014/main" id="{FEAD0E11-2FE5-848D-27A9-873F369EB08A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10" name="Imatge 9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0BDC472-7059-F7EE-FDFB-A5E9968E24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28" y="1326573"/>
            <a:ext cx="6972813" cy="1309717"/>
          </a:xfrm>
          <a:prstGeom prst="rect">
            <a:avLst/>
          </a:prstGeom>
        </p:spPr>
      </p:pic>
      <p:pic>
        <p:nvPicPr>
          <p:cNvPr id="14" name="Imatge 13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88C71C8F-3E1D-2307-5323-B87AE9A4515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0" r="71349"/>
          <a:stretch/>
        </p:blipFill>
        <p:spPr>
          <a:xfrm>
            <a:off x="6095999" y="1326573"/>
            <a:ext cx="891967" cy="1311130"/>
          </a:xfrm>
          <a:prstGeom prst="rect">
            <a:avLst/>
          </a:prstGeom>
        </p:spPr>
      </p:pic>
      <p:pic>
        <p:nvPicPr>
          <p:cNvPr id="15" name="Imatge 14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A7938B7E-A6DC-D4DF-44BE-0078474DE2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2" r="43134"/>
          <a:stretch/>
        </p:blipFill>
        <p:spPr>
          <a:xfrm>
            <a:off x="7445167" y="1326573"/>
            <a:ext cx="1511824" cy="1311130"/>
          </a:xfrm>
          <a:prstGeom prst="rect">
            <a:avLst/>
          </a:prstGeom>
        </p:spPr>
      </p:pic>
      <p:pic>
        <p:nvPicPr>
          <p:cNvPr id="16" name="Imatge 15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D113339E-AA4E-7F09-AF50-4B043F36867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17" r="14596"/>
          <a:stretch/>
        </p:blipFill>
        <p:spPr>
          <a:xfrm>
            <a:off x="9414193" y="1326573"/>
            <a:ext cx="1534358" cy="1311130"/>
          </a:xfrm>
          <a:prstGeom prst="rect">
            <a:avLst/>
          </a:prstGeom>
        </p:spPr>
      </p:pic>
      <p:pic>
        <p:nvPicPr>
          <p:cNvPr id="17" name="Imatge 16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E09AB01-40D8-8E5C-347C-3559191B763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56"/>
          <a:stretch/>
        </p:blipFill>
        <p:spPr>
          <a:xfrm>
            <a:off x="11405751" y="1326573"/>
            <a:ext cx="561368" cy="1311130"/>
          </a:xfrm>
          <a:prstGeom prst="rect">
            <a:avLst/>
          </a:prstGeom>
        </p:spPr>
      </p:pic>
      <p:pic>
        <p:nvPicPr>
          <p:cNvPr id="26" name="Imatge 25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65C3AF1B-3FDE-BEA2-5B53-899234B1A7B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7" r="19480"/>
          <a:stretch/>
        </p:blipFill>
        <p:spPr>
          <a:xfrm>
            <a:off x="4571239" y="3427480"/>
            <a:ext cx="4307309" cy="3215629"/>
          </a:xfrm>
          <a:prstGeom prst="rect">
            <a:avLst/>
          </a:prstGeom>
        </p:spPr>
      </p:pic>
      <p:pic>
        <p:nvPicPr>
          <p:cNvPr id="27" name="Imatge 26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742B1CF-EBED-EB6E-D85F-F3CEB032E09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20"/>
          <a:stretch/>
        </p:blipFill>
        <p:spPr>
          <a:xfrm>
            <a:off x="9570223" y="3427480"/>
            <a:ext cx="912329" cy="321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23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DISCUSSION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8475260" y="968375"/>
            <a:ext cx="371674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tge 11">
            <a:extLst>
              <a:ext uri="{FF2B5EF4-FFF2-40B4-BE49-F238E27FC236}">
                <a16:creationId xmlns:a16="http://schemas.microsoft.com/office/drawing/2014/main" id="{C8AC7AC5-A47F-CD44-7672-7B9017DBE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7" y="1416745"/>
            <a:ext cx="4541993" cy="123802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1E605D-F5C2-BDCB-5E5E-3D3D289BE8A3}"/>
              </a:ext>
            </a:extLst>
          </p:cNvPr>
          <p:cNvSpPr/>
          <p:nvPr/>
        </p:nvSpPr>
        <p:spPr>
          <a:xfrm>
            <a:off x="9461362" y="1326571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8EAE08-54C7-2AFF-26E6-AA60FB32C2CC}"/>
              </a:ext>
            </a:extLst>
          </p:cNvPr>
          <p:cNvSpPr/>
          <p:nvPr/>
        </p:nvSpPr>
        <p:spPr>
          <a:xfrm>
            <a:off x="6981233" y="1326571"/>
            <a:ext cx="457201" cy="1316001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1DC6DB-77B9-6E34-16BA-9E186153E9E9}"/>
              </a:ext>
            </a:extLst>
          </p:cNvPr>
          <p:cNvSpPr/>
          <p:nvPr/>
        </p:nvSpPr>
        <p:spPr>
          <a:xfrm>
            <a:off x="2837405" y="3534453"/>
            <a:ext cx="776652" cy="2425192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30D5D2-5501-3341-35CE-0DBAAF51A0CB}"/>
              </a:ext>
            </a:extLst>
          </p:cNvPr>
          <p:cNvSpPr/>
          <p:nvPr/>
        </p:nvSpPr>
        <p:spPr>
          <a:xfrm>
            <a:off x="8265819" y="3534453"/>
            <a:ext cx="776652" cy="2425192"/>
          </a:xfrm>
          <a:prstGeom prst="rect">
            <a:avLst/>
          </a:prstGeom>
          <a:solidFill>
            <a:srgbClr val="119FB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QuadreDeText 28">
            <a:extLst>
              <a:ext uri="{FF2B5EF4-FFF2-40B4-BE49-F238E27FC236}">
                <a16:creationId xmlns:a16="http://schemas.microsoft.com/office/drawing/2014/main" id="{93F0AF17-CA1D-F17B-7E93-D81BE4B5E18D}"/>
              </a:ext>
            </a:extLst>
          </p:cNvPr>
          <p:cNvSpPr txBox="1"/>
          <p:nvPr/>
        </p:nvSpPr>
        <p:spPr>
          <a:xfrm>
            <a:off x="8582025" y="569912"/>
            <a:ext cx="360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</a:rPr>
              <a:t>[AROMATICITY]</a:t>
            </a:r>
          </a:p>
        </p:txBody>
      </p:sp>
      <p:grpSp>
        <p:nvGrpSpPr>
          <p:cNvPr id="30" name="Agrupa 29">
            <a:extLst>
              <a:ext uri="{FF2B5EF4-FFF2-40B4-BE49-F238E27FC236}">
                <a16:creationId xmlns:a16="http://schemas.microsoft.com/office/drawing/2014/main" id="{D26A3852-0F11-6FCA-4E29-A194AB3FAC65}"/>
              </a:ext>
            </a:extLst>
          </p:cNvPr>
          <p:cNvGrpSpPr>
            <a:grpSpLocks noChangeAspect="1"/>
          </p:cNvGrpSpPr>
          <p:nvPr/>
        </p:nvGrpSpPr>
        <p:grpSpPr>
          <a:xfrm>
            <a:off x="10605412" y="4046391"/>
            <a:ext cx="1503762" cy="2125809"/>
            <a:chOff x="4051720" y="607167"/>
            <a:chExt cx="4133385" cy="5843203"/>
          </a:xfrm>
        </p:grpSpPr>
        <p:sp>
          <p:nvSpPr>
            <p:cNvPr id="31" name="Hexàgon 30">
              <a:extLst>
                <a:ext uri="{FF2B5EF4-FFF2-40B4-BE49-F238E27FC236}">
                  <a16:creationId xmlns:a16="http://schemas.microsoft.com/office/drawing/2014/main" id="{8ABD901D-2593-1E65-DF93-8FBA26E4E531}"/>
                </a:ext>
              </a:extLst>
            </p:cNvPr>
            <p:cNvSpPr/>
            <p:nvPr/>
          </p:nvSpPr>
          <p:spPr>
            <a:xfrm>
              <a:off x="5190565" y="3092823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FF0000">
                  <a:alpha val="6000"/>
                </a:srgbClr>
              </a:solidFill>
            </a:ln>
            <a:effectLst>
              <a:glow rad="1270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àgon 31">
              <a:extLst>
                <a:ext uri="{FF2B5EF4-FFF2-40B4-BE49-F238E27FC236}">
                  <a16:creationId xmlns:a16="http://schemas.microsoft.com/office/drawing/2014/main" id="{1AC57666-B7D4-CD67-96C4-40C2D3033C3D}"/>
                </a:ext>
              </a:extLst>
            </p:cNvPr>
            <p:cNvSpPr/>
            <p:nvPr/>
          </p:nvSpPr>
          <p:spPr>
            <a:xfrm>
              <a:off x="5177118" y="4666129"/>
              <a:ext cx="1801906" cy="1573306"/>
            </a:xfrm>
            <a:prstGeom prst="hexagon">
              <a:avLst>
                <a:gd name="adj" fmla="val 29274"/>
                <a:gd name="vf" fmla="val 115470"/>
              </a:avLst>
            </a:prstGeom>
            <a:noFill/>
            <a:ln>
              <a:solidFill>
                <a:srgbClr val="00B050">
                  <a:alpha val="6000"/>
                </a:srgbClr>
              </a:solidFill>
            </a:ln>
            <a:effectLst>
              <a:glow rad="127000">
                <a:srgbClr val="00B050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QuadreDeText 32">
              <a:extLst>
                <a:ext uri="{FF2B5EF4-FFF2-40B4-BE49-F238E27FC236}">
                  <a16:creationId xmlns:a16="http://schemas.microsoft.com/office/drawing/2014/main" id="{6B04E1F0-4D79-C7B9-F0B9-7A7FE39D8F91}"/>
                </a:ext>
              </a:extLst>
            </p:cNvPr>
            <p:cNvSpPr txBox="1"/>
            <p:nvPr/>
          </p:nvSpPr>
          <p:spPr>
            <a:xfrm>
              <a:off x="5398995" y="2090581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75000"/>
                    </a:schemeClr>
                  </a:solidFill>
                  <a:latin typeface="Rockwell" panose="02060603020205020403" pitchFamily="18" charset="0"/>
                </a:rPr>
                <a:t>R1</a:t>
              </a:r>
            </a:p>
          </p:txBody>
        </p:sp>
        <p:sp>
          <p:nvSpPr>
            <p:cNvPr id="34" name="QuadreDeText 33">
              <a:extLst>
                <a:ext uri="{FF2B5EF4-FFF2-40B4-BE49-F238E27FC236}">
                  <a16:creationId xmlns:a16="http://schemas.microsoft.com/office/drawing/2014/main" id="{5FE3541E-DC86-F92C-30FD-9A234A715EFF}"/>
                </a:ext>
              </a:extLst>
            </p:cNvPr>
            <p:cNvSpPr txBox="1"/>
            <p:nvPr/>
          </p:nvSpPr>
          <p:spPr>
            <a:xfrm>
              <a:off x="5398995" y="3556310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  <a:latin typeface="Rockwell" panose="02060603020205020403" pitchFamily="18" charset="0"/>
                </a:rPr>
                <a:t>R2</a:t>
              </a:r>
            </a:p>
          </p:txBody>
        </p:sp>
        <p:sp>
          <p:nvSpPr>
            <p:cNvPr id="35" name="QuadreDeText 34">
              <a:extLst>
                <a:ext uri="{FF2B5EF4-FFF2-40B4-BE49-F238E27FC236}">
                  <a16:creationId xmlns:a16="http://schemas.microsoft.com/office/drawing/2014/main" id="{C810AB35-6CC6-14FB-0B78-9D6E8C3E3AD4}"/>
                </a:ext>
              </a:extLst>
            </p:cNvPr>
            <p:cNvSpPr txBox="1"/>
            <p:nvPr/>
          </p:nvSpPr>
          <p:spPr>
            <a:xfrm>
              <a:off x="5372101" y="5129616"/>
              <a:ext cx="1438835" cy="774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Rockwell" panose="02060603020205020403" pitchFamily="18" charset="0"/>
                </a:rPr>
                <a:t>R3</a:t>
              </a:r>
            </a:p>
          </p:txBody>
        </p:sp>
        <p:sp>
          <p:nvSpPr>
            <p:cNvPr id="36" name="Pentàgon 35">
              <a:extLst>
                <a:ext uri="{FF2B5EF4-FFF2-40B4-BE49-F238E27FC236}">
                  <a16:creationId xmlns:a16="http://schemas.microsoft.com/office/drawing/2014/main" id="{0A3E723F-DA06-8C04-21E7-61198E58B378}"/>
                </a:ext>
              </a:extLst>
            </p:cNvPr>
            <p:cNvSpPr/>
            <p:nvPr/>
          </p:nvSpPr>
          <p:spPr>
            <a:xfrm>
              <a:off x="5398995" y="1764762"/>
              <a:ext cx="1438836" cy="1385048"/>
            </a:xfrm>
            <a:prstGeom prst="pentagon">
              <a:avLst/>
            </a:prstGeom>
            <a:noFill/>
            <a:ln w="0" cap="rnd">
              <a:solidFill>
                <a:srgbClr val="002060"/>
              </a:solidFill>
            </a:ln>
            <a:effectLst>
              <a:glow rad="127000">
                <a:schemeClr val="bg2">
                  <a:lumMod val="75000"/>
                  <a:alpha val="58000"/>
                </a:schemeClr>
              </a:glow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7" name="Objecte 36">
              <a:extLst>
                <a:ext uri="{FF2B5EF4-FFF2-40B4-BE49-F238E27FC236}">
                  <a16:creationId xmlns:a16="http://schemas.microsoft.com/office/drawing/2014/main" id="{C8C53F9C-0360-B14F-DA5C-2EE5D3B323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3811415"/>
                </p:ext>
              </p:extLst>
            </p:nvPr>
          </p:nvGraphicFramePr>
          <p:xfrm>
            <a:off x="4051720" y="607167"/>
            <a:ext cx="4133385" cy="5843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1" imgW="836269" imgH="1182182" progId="ChemDraw.Document.6.0">
                    <p:embed/>
                  </p:oleObj>
                </mc:Choice>
                <mc:Fallback>
                  <p:oleObj name="CS ChemDraw Drawing" r:id="rId11" imgW="836269" imgH="1182182" progId="ChemDraw.Document.6.0">
                    <p:embed/>
                    <p:pic>
                      <p:nvPicPr>
                        <p:cNvPr id="33" name="Objecte 32">
                          <a:extLst>
                            <a:ext uri="{FF2B5EF4-FFF2-40B4-BE49-F238E27FC236}">
                              <a16:creationId xmlns:a16="http://schemas.microsoft.com/office/drawing/2014/main" id="{B29D652A-D83A-56E4-34A5-E8269A3D50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51720" y="607167"/>
                          <a:ext cx="4133385" cy="58432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QuadreDeText 6">
            <a:extLst>
              <a:ext uri="{FF2B5EF4-FFF2-40B4-BE49-F238E27FC236}">
                <a16:creationId xmlns:a16="http://schemas.microsoft.com/office/drawing/2014/main" id="{3E116333-F595-A008-6F66-8342ABD15C1F}"/>
              </a:ext>
            </a:extLst>
          </p:cNvPr>
          <p:cNvSpPr txBox="1"/>
          <p:nvPr/>
        </p:nvSpPr>
        <p:spPr>
          <a:xfrm>
            <a:off x="5870196" y="1030884"/>
            <a:ext cx="6155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Rockwell" panose="02060603020205020403" pitchFamily="18" charset="0"/>
              </a:rPr>
              <a:t>Gibbs energy for studied catalysts (kcal/mol).</a:t>
            </a:r>
          </a:p>
        </p:txBody>
      </p:sp>
      <p:pic>
        <p:nvPicPr>
          <p:cNvPr id="8" name="Imatge 7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22ECCAD3-F5E9-2870-61EC-3D014E99A6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27" y="1326573"/>
            <a:ext cx="6975983" cy="1313075"/>
          </a:xfrm>
          <a:prstGeom prst="rect">
            <a:avLst/>
          </a:prstGeom>
        </p:spPr>
      </p:pic>
      <p:pic>
        <p:nvPicPr>
          <p:cNvPr id="10" name="Imatge 9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3391886E-BF3D-29E6-52F0-BDE3AF8A63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39" y="3522252"/>
            <a:ext cx="8953827" cy="2451540"/>
          </a:xfrm>
          <a:prstGeom prst="rect">
            <a:avLst/>
          </a:prstGeom>
        </p:spPr>
      </p:pic>
      <p:pic>
        <p:nvPicPr>
          <p:cNvPr id="14" name="Imatge 13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3E9E9045-D419-174B-0733-8F600CFA01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r="71487"/>
          <a:stretch/>
        </p:blipFill>
        <p:spPr>
          <a:xfrm>
            <a:off x="6095999" y="1326435"/>
            <a:ext cx="885233" cy="1317863"/>
          </a:xfrm>
          <a:prstGeom prst="rect">
            <a:avLst/>
          </a:prstGeom>
        </p:spPr>
      </p:pic>
      <p:pic>
        <p:nvPicPr>
          <p:cNvPr id="15" name="Imatge 14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E15C6077-C728-A178-DDC5-6E9576EFEF1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5" r="35943"/>
          <a:stretch/>
        </p:blipFill>
        <p:spPr>
          <a:xfrm>
            <a:off x="7438433" y="1326435"/>
            <a:ext cx="2022929" cy="1317863"/>
          </a:xfrm>
          <a:prstGeom prst="rect">
            <a:avLst/>
          </a:prstGeom>
        </p:spPr>
      </p:pic>
      <p:pic>
        <p:nvPicPr>
          <p:cNvPr id="16" name="Imatge 15" descr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 title="IguanaTex Bitmap Display">
            <a:extLst>
              <a:ext uri="{FF2B5EF4-FFF2-40B4-BE49-F238E27FC236}">
                <a16:creationId xmlns:a16="http://schemas.microsoft.com/office/drawing/2014/main" id="{95B0B1BB-1548-36A3-A543-17F3E27641F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09"/>
          <a:stretch/>
        </p:blipFill>
        <p:spPr>
          <a:xfrm>
            <a:off x="9918563" y="1326435"/>
            <a:ext cx="2050800" cy="1317863"/>
          </a:xfrm>
          <a:prstGeom prst="rect">
            <a:avLst/>
          </a:prstGeom>
        </p:spPr>
      </p:pic>
      <p:pic>
        <p:nvPicPr>
          <p:cNvPr id="19" name="Imatge 18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A44DE22-EA42-EC96-FBEE-D5E0D15A784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0" r="19877"/>
          <a:stretch/>
        </p:blipFill>
        <p:spPr>
          <a:xfrm>
            <a:off x="3614057" y="3522094"/>
            <a:ext cx="4646870" cy="2451619"/>
          </a:xfrm>
          <a:prstGeom prst="rect">
            <a:avLst/>
          </a:prstGeom>
        </p:spPr>
      </p:pic>
      <p:pic>
        <p:nvPicPr>
          <p:cNvPr id="20" name="Imatge 19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07B7929-E59C-1630-B1FB-8989C60B497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6"/>
          <a:stretch/>
        </p:blipFill>
        <p:spPr>
          <a:xfrm>
            <a:off x="9047363" y="3522094"/>
            <a:ext cx="993470" cy="24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02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EDF6A1C2-687F-A07C-122A-D430014D3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F5E57DA4-052C-13E2-A5C2-174E0005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cxnSp>
        <p:nvCxnSpPr>
          <p:cNvPr id="5" name="Connector recte 4">
            <a:extLst>
              <a:ext uri="{FF2B5EF4-FFF2-40B4-BE49-F238E27FC236}">
                <a16:creationId xmlns:a16="http://schemas.microsoft.com/office/drawing/2014/main" id="{7CC3B864-35C1-5AE2-2CBE-04038DD997EA}"/>
              </a:ext>
            </a:extLst>
          </p:cNvPr>
          <p:cNvCxnSpPr>
            <a:cxnSpLocks/>
          </p:cNvCxnSpPr>
          <p:nvPr/>
        </p:nvCxnSpPr>
        <p:spPr>
          <a:xfrm>
            <a:off x="5196114" y="968375"/>
            <a:ext cx="69958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QuadreDeText 5">
            <a:extLst>
              <a:ext uri="{FF2B5EF4-FFF2-40B4-BE49-F238E27FC236}">
                <a16:creationId xmlns:a16="http://schemas.microsoft.com/office/drawing/2014/main" id="{E78AE0F8-4E87-6196-62B7-87436452A56E}"/>
              </a:ext>
            </a:extLst>
          </p:cNvPr>
          <p:cNvSpPr txBox="1"/>
          <p:nvPr/>
        </p:nvSpPr>
        <p:spPr>
          <a:xfrm>
            <a:off x="612396" y="1436914"/>
            <a:ext cx="99830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ckwell" panose="02060603020205020403" pitchFamily="18" charset="0"/>
              </a:rPr>
              <a:t>Explored 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the potential of modified </a:t>
            </a:r>
            <a:r>
              <a:rPr lang="en-US" sz="2000" b="1" dirty="0" err="1">
                <a:solidFill>
                  <a:srgbClr val="119FBF"/>
                </a:solidFill>
                <a:latin typeface="Rockwell" panose="02060603020205020403" pitchFamily="18" charset="0"/>
              </a:rPr>
              <a:t>Knölker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-type iron complexes </a:t>
            </a:r>
            <a:r>
              <a:rPr lang="en-US" sz="2000" dirty="0">
                <a:latin typeface="Rockwell" panose="02060603020205020403" pitchFamily="18" charset="0"/>
              </a:rPr>
              <a:t>as catalysts for catalytic hydrogenation.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ckwell" panose="02060603020205020403" pitchFamily="18" charset="0"/>
              </a:rPr>
              <a:t>Computational analyses revealed that altering the substituents on the cyclopentadienone structure 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significantly reduces energy barriers</a:t>
            </a:r>
            <a:r>
              <a:rPr lang="en-US" sz="2000" dirty="0">
                <a:latin typeface="Rockwell" panose="02060603020205020403" pitchFamily="18" charset="0"/>
              </a:rPr>
              <a:t>, enhancing reactivity.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ckwell" panose="02060603020205020403" pitchFamily="18" charset="0"/>
              </a:rPr>
              <a:t>Advanced computational techniques provided a </a:t>
            </a: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detailed understanding</a:t>
            </a:r>
            <a:r>
              <a:rPr lang="en-US" sz="2000" dirty="0">
                <a:latin typeface="Rockwell" panose="02060603020205020403" pitchFamily="18" charset="0"/>
              </a:rPr>
              <a:t> of the electronic and geometric properties of the catalysts.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2000" b="1" dirty="0">
                <a:solidFill>
                  <a:srgbClr val="119FBF"/>
                </a:solidFill>
                <a:latin typeface="Rockwell" panose="02060603020205020403" pitchFamily="18" charset="0"/>
              </a:rPr>
              <a:t>Demonstrated that careful structural modifications can lead to the development of more efficient and sustainable catalysts.</a:t>
            </a:r>
          </a:p>
        </p:txBody>
      </p:sp>
    </p:spTree>
    <p:extLst>
      <p:ext uri="{BB962C8B-B14F-4D97-AF65-F5344CB8AC3E}">
        <p14:creationId xmlns:p14="http://schemas.microsoft.com/office/powerpoint/2010/main" val="2352562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4CDA70-5A74-2F0C-BFF3-DDE663858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630" y="703516"/>
            <a:ext cx="8821272" cy="3025801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Rockwell" panose="02060603020205020403" pitchFamily="18" charset="0"/>
              </a:rPr>
              <a:t>Modifying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catalytic sustainability: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aromaticity, conceptual DFT and steric mapping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E8CC566C-9FD0-3341-B402-745AC39F2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630" y="4571208"/>
            <a:ext cx="4204447" cy="503797"/>
          </a:xfrm>
        </p:spPr>
        <p:txBody>
          <a:bodyPr/>
          <a:lstStyle/>
          <a:p>
            <a:pPr algn="l"/>
            <a:r>
              <a:rPr lang="ca-ES" b="1" dirty="0">
                <a:latin typeface="Rockwell" panose="02060603020205020403" pitchFamily="18" charset="0"/>
              </a:rPr>
              <a:t>Carles Alcaide i Blaya</a:t>
            </a:r>
          </a:p>
        </p:txBody>
      </p:sp>
      <p:sp>
        <p:nvSpPr>
          <p:cNvPr id="4" name="Subtítol 2">
            <a:extLst>
              <a:ext uri="{FF2B5EF4-FFF2-40B4-BE49-F238E27FC236}">
                <a16:creationId xmlns:a16="http://schemas.microsoft.com/office/drawing/2014/main" id="{5978F60D-19FF-F270-64CF-29237FF21602}"/>
              </a:ext>
            </a:extLst>
          </p:cNvPr>
          <p:cNvSpPr txBox="1">
            <a:spLocks/>
          </p:cNvSpPr>
          <p:nvPr/>
        </p:nvSpPr>
        <p:spPr>
          <a:xfrm>
            <a:off x="977630" y="5352211"/>
            <a:ext cx="4204447" cy="1112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1600" u="sng" dirty="0">
                <a:latin typeface="Rockwell" panose="02060603020205020403" pitchFamily="18" charset="0"/>
              </a:rPr>
              <a:t>Supervisors: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Dr. Albert Poater Teixidor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Dra. Sílvia Simon </a:t>
            </a:r>
            <a:r>
              <a:rPr lang="ca-ES" sz="1600" dirty="0" err="1">
                <a:latin typeface="Rockwell" panose="02060603020205020403" pitchFamily="18" charset="0"/>
              </a:rPr>
              <a:t>Rabaseda</a:t>
            </a:r>
            <a:endParaRPr lang="ca-ES" sz="1600" dirty="0">
              <a:latin typeface="Rockwell" panose="02060603020205020403" pitchFamily="18" charset="0"/>
            </a:endParaRP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505E5254-7A69-ECE0-1790-5D4CE15B8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12" y="5764865"/>
            <a:ext cx="1936375" cy="752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B1855F-670F-CA60-140E-1220A392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67" y="5110865"/>
            <a:ext cx="1720263" cy="7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681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4CDA70-5A74-2F0C-BFF3-DDE663858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630" y="703516"/>
            <a:ext cx="8821272" cy="3025801"/>
          </a:xfrm>
        </p:spPr>
        <p:txBody>
          <a:bodyPr anchor="t">
            <a:noAutofit/>
          </a:bodyPr>
          <a:lstStyle/>
          <a:p>
            <a:pPr algn="l"/>
            <a:r>
              <a:rPr lang="en-US" sz="5000" b="1" dirty="0">
                <a:latin typeface="Rockwell" panose="02060603020205020403" pitchFamily="18" charset="0"/>
              </a:rPr>
              <a:t>Modifying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catalytic sustainability:</a:t>
            </a:r>
            <a:br>
              <a:rPr lang="en-US" sz="5000" b="1" dirty="0">
                <a:latin typeface="Rockwell" panose="02060603020205020403" pitchFamily="18" charset="0"/>
              </a:rPr>
            </a:br>
            <a:r>
              <a:rPr lang="en-US" sz="5000" b="1" dirty="0">
                <a:latin typeface="Rockwell" panose="02060603020205020403" pitchFamily="18" charset="0"/>
              </a:rPr>
              <a:t>aromaticity, conceptual DFT and steric mapping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E8CC566C-9FD0-3341-B402-745AC39F2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630" y="4571208"/>
            <a:ext cx="4204447" cy="503797"/>
          </a:xfrm>
        </p:spPr>
        <p:txBody>
          <a:bodyPr/>
          <a:lstStyle/>
          <a:p>
            <a:pPr algn="l"/>
            <a:r>
              <a:rPr lang="ca-ES" b="1" dirty="0">
                <a:latin typeface="Rockwell" panose="02060603020205020403" pitchFamily="18" charset="0"/>
              </a:rPr>
              <a:t>Carles Alcaide i Blaya</a:t>
            </a:r>
          </a:p>
        </p:txBody>
      </p:sp>
      <p:sp>
        <p:nvSpPr>
          <p:cNvPr id="4" name="Subtítol 2">
            <a:extLst>
              <a:ext uri="{FF2B5EF4-FFF2-40B4-BE49-F238E27FC236}">
                <a16:creationId xmlns:a16="http://schemas.microsoft.com/office/drawing/2014/main" id="{5978F60D-19FF-F270-64CF-29237FF21602}"/>
              </a:ext>
            </a:extLst>
          </p:cNvPr>
          <p:cNvSpPr txBox="1">
            <a:spLocks/>
          </p:cNvSpPr>
          <p:nvPr/>
        </p:nvSpPr>
        <p:spPr>
          <a:xfrm>
            <a:off x="977630" y="5352211"/>
            <a:ext cx="4204447" cy="1112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ell MT" panose="02020503060305020303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a-ES" sz="1600" u="sng" dirty="0">
                <a:latin typeface="Rockwell" panose="02060603020205020403" pitchFamily="18" charset="0"/>
              </a:rPr>
              <a:t>Supervisors: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Dr. Albert Poater Teixidor</a:t>
            </a:r>
          </a:p>
          <a:p>
            <a:pPr algn="l"/>
            <a:r>
              <a:rPr lang="ca-ES" sz="1600" dirty="0">
                <a:latin typeface="Rockwell" panose="02060603020205020403" pitchFamily="18" charset="0"/>
              </a:rPr>
              <a:t>Dra. Sílvia Simon </a:t>
            </a:r>
            <a:r>
              <a:rPr lang="ca-ES" sz="1600" dirty="0" err="1">
                <a:latin typeface="Rockwell" panose="02060603020205020403" pitchFamily="18" charset="0"/>
              </a:rPr>
              <a:t>Rabaseda</a:t>
            </a:r>
            <a:endParaRPr lang="ca-ES" sz="1600" dirty="0">
              <a:latin typeface="Rockwell" panose="02060603020205020403" pitchFamily="18" charset="0"/>
            </a:endParaRPr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505E5254-7A69-ECE0-1790-5D4CE15B8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12" y="5764865"/>
            <a:ext cx="1936375" cy="7526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B1855F-670F-CA60-140E-1220A392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67" y="5110865"/>
            <a:ext cx="1720263" cy="7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93FDEC03-13A0-BE63-3C50-0C8F0E1A9FB1}"/>
              </a:ext>
            </a:extLst>
          </p:cNvPr>
          <p:cNvSpPr txBox="1"/>
          <p:nvPr/>
        </p:nvSpPr>
        <p:spPr>
          <a:xfrm>
            <a:off x="8949267" y="49516"/>
            <a:ext cx="316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Rockwell" panose="02060603020205020403" pitchFamily="18" charset="0"/>
                <a:ea typeface="Source Sans Pro" panose="020B0503030403020204" pitchFamily="34" charset="0"/>
              </a:rPr>
              <a:t>[Supplementary material]</a:t>
            </a:r>
          </a:p>
        </p:txBody>
      </p:sp>
    </p:spTree>
    <p:extLst>
      <p:ext uri="{BB962C8B-B14F-4D97-AF65-F5344CB8AC3E}">
        <p14:creationId xmlns:p14="http://schemas.microsoft.com/office/powerpoint/2010/main" val="397706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e 10">
            <a:extLst>
              <a:ext uri="{FF2B5EF4-FFF2-40B4-BE49-F238E27FC236}">
                <a16:creationId xmlns:a16="http://schemas.microsoft.com/office/drawing/2014/main" id="{BC40A683-02BF-EEFE-B924-847A63078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322647"/>
              </p:ext>
            </p:extLst>
          </p:nvPr>
        </p:nvGraphicFramePr>
        <p:xfrm>
          <a:off x="944563" y="1168400"/>
          <a:ext cx="8666162" cy="513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181603" imgH="6033334" progId="ChemDraw.Document.6.0">
                  <p:embed/>
                </p:oleObj>
              </mc:Choice>
              <mc:Fallback>
                <p:oleObj name="CS ChemDraw Drawing" r:id="rId2" imgW="10181603" imgH="603333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4563" y="1168400"/>
                        <a:ext cx="8666162" cy="513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QuadreDeText 23">
            <a:extLst>
              <a:ext uri="{FF2B5EF4-FFF2-40B4-BE49-F238E27FC236}">
                <a16:creationId xmlns:a16="http://schemas.microsoft.com/office/drawing/2014/main" id="{8BC05B3D-D4B6-AC00-0A55-CF8C82C12AD4}"/>
              </a:ext>
            </a:extLst>
          </p:cNvPr>
          <p:cNvSpPr txBox="1"/>
          <p:nvPr/>
        </p:nvSpPr>
        <p:spPr>
          <a:xfrm>
            <a:off x="332716" y="1261266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Catalytic cycle</a:t>
            </a:r>
          </a:p>
        </p:txBody>
      </p:sp>
      <p:sp>
        <p:nvSpPr>
          <p:cNvPr id="2" name="Rectangle: cantonades arrodonides 1">
            <a:extLst>
              <a:ext uri="{FF2B5EF4-FFF2-40B4-BE49-F238E27FC236}">
                <a16:creationId xmlns:a16="http://schemas.microsoft.com/office/drawing/2014/main" id="{BA6A3877-4748-13B7-C50A-7881C7FD337F}"/>
              </a:ext>
            </a:extLst>
          </p:cNvPr>
          <p:cNvSpPr/>
          <p:nvPr/>
        </p:nvSpPr>
        <p:spPr>
          <a:xfrm>
            <a:off x="828675" y="2683151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  <a:latin typeface="Rockwell" panose="02060603020205020403" pitchFamily="18" charset="0"/>
              </a:rPr>
              <a:t>Decarbonylation</a:t>
            </a:r>
            <a:endParaRPr lang="en-US" sz="1200" dirty="0">
              <a:solidFill>
                <a:sysClr val="windowText" lastClr="000000"/>
              </a:solidFill>
              <a:latin typeface="Rockwell" panose="02060603020205020403" pitchFamily="18" charset="0"/>
            </a:endParaRPr>
          </a:p>
        </p:txBody>
      </p:sp>
      <p:sp>
        <p:nvSpPr>
          <p:cNvPr id="6" name="Rectangle: cantonades arrodonides 5">
            <a:extLst>
              <a:ext uri="{FF2B5EF4-FFF2-40B4-BE49-F238E27FC236}">
                <a16:creationId xmlns:a16="http://schemas.microsoft.com/office/drawing/2014/main" id="{2897306D-18B4-6AA8-9B73-82387B891F94}"/>
              </a:ext>
            </a:extLst>
          </p:cNvPr>
          <p:cNvSpPr/>
          <p:nvPr/>
        </p:nvSpPr>
        <p:spPr>
          <a:xfrm>
            <a:off x="2648510" y="1861110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Insertion of H</a:t>
            </a:r>
            <a:r>
              <a:rPr lang="en-US" sz="1200" baseline="-250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2</a:t>
            </a:r>
          </a:p>
        </p:txBody>
      </p:sp>
      <p:sp>
        <p:nvSpPr>
          <p:cNvPr id="8" name="Rectangle: cantonades arrodonides 7">
            <a:extLst>
              <a:ext uri="{FF2B5EF4-FFF2-40B4-BE49-F238E27FC236}">
                <a16:creationId xmlns:a16="http://schemas.microsoft.com/office/drawing/2014/main" id="{E9295EAA-94C2-1F17-1DF8-FAF7607B2433}"/>
              </a:ext>
            </a:extLst>
          </p:cNvPr>
          <p:cNvSpPr/>
          <p:nvPr/>
        </p:nvSpPr>
        <p:spPr>
          <a:xfrm>
            <a:off x="6763310" y="1416195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Hydrogen  transfer</a:t>
            </a:r>
          </a:p>
        </p:txBody>
      </p:sp>
      <p:sp>
        <p:nvSpPr>
          <p:cNvPr id="9" name="Rectangle: cantonades arrodonides 8">
            <a:extLst>
              <a:ext uri="{FF2B5EF4-FFF2-40B4-BE49-F238E27FC236}">
                <a16:creationId xmlns:a16="http://schemas.microsoft.com/office/drawing/2014/main" id="{888AA488-2471-EB21-98C7-BD3B6C314276}"/>
              </a:ext>
            </a:extLst>
          </p:cNvPr>
          <p:cNvSpPr/>
          <p:nvPr/>
        </p:nvSpPr>
        <p:spPr>
          <a:xfrm>
            <a:off x="9656524" y="3978551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Substrate insertion</a:t>
            </a:r>
          </a:p>
        </p:txBody>
      </p:sp>
      <p:sp>
        <p:nvSpPr>
          <p:cNvPr id="10" name="Rectangle: cantonades arrodonides 9">
            <a:extLst>
              <a:ext uri="{FF2B5EF4-FFF2-40B4-BE49-F238E27FC236}">
                <a16:creationId xmlns:a16="http://schemas.microsoft.com/office/drawing/2014/main" id="{FC7D98D4-2ECC-7E68-E7B5-EF2E08AD22DB}"/>
              </a:ext>
            </a:extLst>
          </p:cNvPr>
          <p:cNvSpPr/>
          <p:nvPr/>
        </p:nvSpPr>
        <p:spPr>
          <a:xfrm>
            <a:off x="6628839" y="6186762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Hydrogenation</a:t>
            </a:r>
          </a:p>
        </p:txBody>
      </p:sp>
      <p:sp>
        <p:nvSpPr>
          <p:cNvPr id="12" name="Rectangle: cantonades arrodonides 11">
            <a:extLst>
              <a:ext uri="{FF2B5EF4-FFF2-40B4-BE49-F238E27FC236}">
                <a16:creationId xmlns:a16="http://schemas.microsoft.com/office/drawing/2014/main" id="{F8DE25D9-116A-65BA-E0E5-03365134C6D2}"/>
              </a:ext>
            </a:extLst>
          </p:cNvPr>
          <p:cNvSpPr/>
          <p:nvPr/>
        </p:nvSpPr>
        <p:spPr>
          <a:xfrm>
            <a:off x="1600249" y="5182199"/>
            <a:ext cx="1543149" cy="369332"/>
          </a:xfrm>
          <a:prstGeom prst="roundRect">
            <a:avLst/>
          </a:prstGeom>
          <a:solidFill>
            <a:srgbClr val="51CEDF"/>
          </a:solidFill>
          <a:ln>
            <a:solidFill>
              <a:srgbClr val="377BA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Rockwell" panose="02060603020205020403" pitchFamily="18" charset="0"/>
              </a:rPr>
              <a:t>Product release</a:t>
            </a:r>
          </a:p>
        </p:txBody>
      </p:sp>
      <p:sp>
        <p:nvSpPr>
          <p:cNvPr id="13" name="QuadreDeText 12">
            <a:extLst>
              <a:ext uri="{FF2B5EF4-FFF2-40B4-BE49-F238E27FC236}">
                <a16:creationId xmlns:a16="http://schemas.microsoft.com/office/drawing/2014/main" id="{1A6959BA-55EC-7F71-609B-6B27078DF825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73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idor de text 7">
            <a:extLst>
              <a:ext uri="{FF2B5EF4-FFF2-40B4-BE49-F238E27FC236}">
                <a16:creationId xmlns:a16="http://schemas.microsoft.com/office/drawing/2014/main" id="{8F57FA59-BAB4-27B9-9C7C-039A263C5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4DA77363-CE76-CCC0-B0BF-479AF41B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25" y="1453086"/>
            <a:ext cx="8411749" cy="2410161"/>
          </a:xfrm>
          <a:prstGeom prst="rect">
            <a:avLst/>
          </a:prstGeom>
        </p:spPr>
      </p:pic>
      <p:sp>
        <p:nvSpPr>
          <p:cNvPr id="5" name="QuadreDeText 4">
            <a:extLst>
              <a:ext uri="{FF2B5EF4-FFF2-40B4-BE49-F238E27FC236}">
                <a16:creationId xmlns:a16="http://schemas.microsoft.com/office/drawing/2014/main" id="{5CCEEFB7-4AF1-4D37-811E-5A7EB404BEDF}"/>
              </a:ext>
            </a:extLst>
          </p:cNvPr>
          <p:cNvSpPr txBox="1"/>
          <p:nvPr/>
        </p:nvSpPr>
        <p:spPr>
          <a:xfrm>
            <a:off x="558800" y="1083754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Correlacions del índexs d’aromaticitat pels intermedis I </a:t>
            </a:r>
            <a:r>
              <a:rPr lang="ca-ES" dirty="0" err="1">
                <a:latin typeface="Rockwell" panose="02060603020205020403" pitchFamily="18" charset="0"/>
              </a:rPr>
              <a:t>i</a:t>
            </a:r>
            <a:r>
              <a:rPr lang="ca-ES" dirty="0">
                <a:latin typeface="Rockwell" panose="02060603020205020403" pitchFamily="18" charset="0"/>
              </a:rPr>
              <a:t> III (St.1 a St.6)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FE37C376-9EE0-8D14-6044-60AB5147672D}"/>
              </a:ext>
            </a:extLst>
          </p:cNvPr>
          <p:cNvSpPr txBox="1"/>
          <p:nvPr/>
        </p:nvSpPr>
        <p:spPr>
          <a:xfrm>
            <a:off x="558799" y="4049928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Correlacions del índexs d’aromaticitat pels estats de transició I-II i III-IV (St.1 a St.6)</a:t>
            </a:r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D16530CA-1097-90E8-A24A-8963E897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5" y="4419260"/>
            <a:ext cx="8392696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78BD9D63-89B3-EDBA-DD57-8DC4D4912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tge 6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K I-II} &amp; 1 &amp; 0,009747 &amp; 0,011851 &amp; 0,033874 &amp; 0,03171 &amp; 0,042374 &amp; 0,02546 &amp; 0,013623 &amp; -- &amp; -0,942953 \\&#10; &amp; 2 &amp; 0,000338 &amp; 0,000348 &amp; 0,018174 &amp; 0,016811 &amp; 0,08011 &amp; 0,05388 &amp; 0,01389 &amp; 0,011426 &amp; -3,503055 \\ \hdashline&#10;\multirow{2}{*}{K III-IV} &amp; 1 &amp; 0,011739 &amp; 0,013929 &amp; 0,034987 &amp; 0,032912 &amp; 0,033566 &amp; 0,02424 &amp; 0,001689 &amp; -- &amp; -0,505022 \\&#10; &amp; 2 &amp; 0,000336 &amp; 0,000347 &amp; 0,018172 &amp; 0,016792 &amp; 0,079761 &amp; 0,053996 &amp; 0,013483 &amp; 0,011583 &amp; -3,476028 \\ \hline&#10;\multirow{2}{*}{R I-II} &amp; 1 &amp; 0,007244 &amp; 0,008892 &amp; 0,031983 &amp; 0,029882 &amp; 0,065658 &amp; 0,024784 &amp; 0,004108 &amp; -- &amp; -0,909326 \\&#10; &amp; 2 &amp; 0,000273 &amp; 0,000367 &amp; 0,018343 &amp; 0,016225 &amp; 0,04771 &amp; 0,043717 &amp; 0,02234 &amp; 0,012746 &amp; -0,730832 \\ \hdashline&#10;\multirow{2}{*}{R III-IV} &amp; 1 &amp; 0,008893 &amp; 0,01061 &amp; 0,033133 &amp; 0,031134 &amp; 0,054225 &amp; 0,032758 &amp; 0,004649 &amp; -- &amp; -0,542367 \\&#10; &amp; 2 &amp; 0,000299 &amp; 0,000376 &amp; 0,018411 &amp; 0,016469 &amp; 0,047723 &amp; 0,053427 &amp; 0,025807 &amp; 0,012679 &amp; -0,737181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9CDF303-B366-721F-6779-9E4646EBB8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624348"/>
            <a:ext cx="9000000" cy="2731661"/>
          </a:xfrm>
          <a:prstGeom prst="rect">
            <a:avLst/>
          </a:prstGeom>
        </p:spPr>
      </p:pic>
      <p:pic>
        <p:nvPicPr>
          <p:cNvPr id="15" name="Imatge 14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multicolumn{1}{c}{\textbf{Ring}} &amp; \multicolumn{1}{c}{\textbf{MCI}} &amp; \multicolumn{1}{c}{\textbf{$\mathbf{I_{ring}}$}} &amp; \multicolumn{1}{c}{\textbf{$\mathbf{I_{NG}}$}} &amp; \multicolumn{1}{c}{\textbf{$\mathbf{I_{NB}}$}} &amp; \multicolumn{1}{c}{\textbf{FLU}} &amp; \multicolumn{1}{c}{\textbf{BOA}} &amp; \multicolumn{1}{c}{\textbf{BLA}} &amp; \multicolumn{1}{c}{\textbf{PDI}} &amp; \multicolumn{1}{c}{\textbf{HOMA}} \\ \hline&#10;\multirow{3}{*}{St.1 I-II} &amp; 1 &amp; 0,007536 &amp; 0,009316 &amp; 0,032283 &amp; 0,03012 &amp; 0,064853 &amp; 0,02978 &amp; 0,004779 &amp; -- &amp; -0,806461 \\&#10; &amp; 2 &amp; 0,002249 &amp; 0,001868 &amp; 0,024052 &amp; 0,023055 &amp; 0,027398 &amp; 0,067395 &amp; 0,017033 &amp; 0,016307 &amp; 0,456618 \\&#10; &amp; 3 &amp; 0,051495 &amp; 0,035315 &amp; 0,039258 &amp; 0,038851 &amp; 0,003801 &amp; 0,053582 &amp; 0,011073 &amp; 0,085634 &amp; 0,838039 \\ \hdashline&#10;\multirow{3}{*}{St.1 III-IV} &amp; 1 &amp; 0,009348 &amp; 0,011157 &amp; 0,033468 &amp; 0,031447 &amp; 0,053268 &amp; 0,041494 &amp; 0,008406 &amp; -- &amp; -0,419831 \\&#10; &amp; 2 &amp; 0,002297 &amp; 0,001946 &amp; 0,024217 &amp; 0,023137 &amp; 0,026544 &amp; 0,06894 &amp; 0,019668 &amp; 0,01374 &amp; 0,492405 \\&#10; &amp; 3 &amp; 0,051589 &amp; 0,035385 &amp; 0,039271 &amp; 0,038863 &amp; 0,003699 &amp; 0,046348 &amp; 0,010247 &amp; 0,085513 &amp; 0,832797 \\ \hline 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2C5421A-86DE-0FAC-943B-00092D96C3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527271"/>
            <a:ext cx="9002386" cy="2104659"/>
          </a:xfrm>
          <a:prstGeom prst="rect">
            <a:avLst/>
          </a:prstGeom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E32B9ECD-ADE7-944E-77BA-695F73301A69}"/>
              </a:ext>
            </a:extLst>
          </p:cNvPr>
          <p:cNvSpPr txBox="1"/>
          <p:nvPr/>
        </p:nvSpPr>
        <p:spPr>
          <a:xfrm>
            <a:off x="558800" y="1083754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Índex d’aromaticitat pels estats de transició I-II i III-IV</a:t>
            </a:r>
          </a:p>
        </p:txBody>
      </p:sp>
    </p:spTree>
    <p:extLst>
      <p:ext uri="{BB962C8B-B14F-4D97-AF65-F5344CB8AC3E}">
        <p14:creationId xmlns:p14="http://schemas.microsoft.com/office/powerpoint/2010/main" val="1395607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C4B9D9EA-959E-D006-8D5D-480B229C7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tge 5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2 I-II} &amp; 1 &amp; 0,005898 &amp; 0,00698 &amp; 0,030471 &amp; 0,028679 &amp; 0,077076 &amp; 0,047335 &amp; 0,012809 &amp; -- &amp; -1,392426 \\&#10; &amp; 2 &amp; 0,016326 &amp; 0,012335 &amp; 0,032945 &amp; 0,032081 &amp; 0,025692 &amp; 0,048622 &amp; 0,004052 &amp; 0,058865 &amp; 0,382203 \\&#10; &amp; 3 &amp; 0,020998 &amp; 0,016717 &amp; 0,034657 &amp; 0,033456 &amp; 0,025497 &amp; 0,196298 &amp; 0,023379 &amp; 0,056902 &amp; 0,398493 \\ \hdashline&#10;\multirow{3}{*}{St.2 III-IV} &amp; 1 &amp; 0,006965 &amp; 0,008275 &amp; 0,031526 &amp; 0,029649 &amp; 0,064283 &amp; 0,024724 &amp; 0,001122 &amp; -- &amp; -0,984515 \\&#10; &amp; 2 &amp; 0,016978 &amp; 0,012752 &amp; 0,033128 &amp; 0,032291 &amp; 0,024869 &amp; 0,035412 &amp; 0,001564 &amp; 0,059832 &amp; 0,385355 \\&#10; &amp; 3 &amp; 0,022009 &amp; 0,017317 &amp; 0,034862 &amp; 0,033719 &amp; 0,024671 &amp; 0,194025 &amp; 0,023945 &amp; 0,057937 &amp; 0,418035 \\ \hline 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F90251C0-68D2-1C12-37BA-BF4B54F8C8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7" y="1624348"/>
            <a:ext cx="9001193" cy="2104802"/>
          </a:xfrm>
          <a:prstGeom prst="rect">
            <a:avLst/>
          </a:prstGeom>
        </p:spPr>
      </p:pic>
      <p:pic>
        <p:nvPicPr>
          <p:cNvPr id="10" name="Imatge 9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3 I-II} &amp; 1 &amp; 0,008443 &amp; 0,010590 &amp; 0,033120 &amp; 0,030812 &amp; 0,047764 &amp; 0,026237 &amp; 0,003400 &amp; -- &amp; -1,001857 \\&#10; &amp; 2 &amp; 0,002105 &amp; 0,001780 &amp; 0,023860 &amp; 0,022802 &amp; 0,028223 &amp; 0,049285 &amp; 0,014471 &amp; 0,014038 &amp; 0,459270 \\&#10; &amp; 3 &amp; 0,051162 &amp; 0,035114 &amp; 0,039221 &amp; 0,038809 &amp; 0,003755 &amp; 0,047702 &amp; 0,009447 &amp; 0,085133 &amp; 0,840830 \\ \hdashline&#10;\multirow{3}{*}{St.3 III-IV} &amp; 1 &amp; 0,009921 &amp; 0,012227 &amp; 0,034086 &amp; 0,031822 &amp; 0,038790 &amp; 0,040573 &amp; 0,000855 &amp; -- &amp; -0,525112 \\&#10; &amp; 2 &amp; 0,002310 &amp; 0,001968 &amp; 0,024264 &amp; 0,023158 &amp; 0,027330 &amp; 0,065152 &amp; 0,018512 &amp; 0,013948 &amp; 0,461141 \\&#10; &amp; 3 &amp; 0,051313 &amp; 0,035226 &amp; 0,039242 &amp; 0,038828 &amp; 0,003729 &amp; 0,044115 &amp; 0,009051 &amp; 0,085332 &amp; 0,839934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0B92F4C-B85A-5373-0340-013E67295F8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7" y="4049184"/>
            <a:ext cx="9001193" cy="2105801"/>
          </a:xfrm>
          <a:prstGeom prst="rect">
            <a:avLst/>
          </a:prstGeom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A35C0703-8514-8E3C-55F2-0F529F0DB229}"/>
              </a:ext>
            </a:extLst>
          </p:cNvPr>
          <p:cNvSpPr txBox="1"/>
          <p:nvPr/>
        </p:nvSpPr>
        <p:spPr>
          <a:xfrm>
            <a:off x="558800" y="1083754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Índex d’aromaticitat pels estats de transició I-II i III-IV</a:t>
            </a:r>
          </a:p>
        </p:txBody>
      </p:sp>
    </p:spTree>
    <p:extLst>
      <p:ext uri="{BB962C8B-B14F-4D97-AF65-F5344CB8AC3E}">
        <p14:creationId xmlns:p14="http://schemas.microsoft.com/office/powerpoint/2010/main" val="2754745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C4B9D9EA-959E-D006-8D5D-480B229C7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tge 7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4 I-II} &amp; 1 &amp; 0,006293 &amp; 0,007971 &amp; 0,031291 &amp; 0,029053 &amp; 0,059421 &amp; 0,034395 &amp; 0,001776 &amp; -- &amp; -1,359512 \\&#10; &amp; 2 &amp; 0,017067 &amp; 0,012734 &amp; 0,033121 &amp; 0,032320 &amp; 0,024932 &amp; 0,024826 &amp; 0,000839 &amp; 0,059395 &amp; 0,337254 \\&#10; &amp; 3 &amp; 0,023741 &amp; 0,018320 &amp; 0,035190 &amp; 0,034147 &amp; 0,023074 &amp; 0,185957 &amp; 0,022433 &amp; 0,059619 &amp; 0,424610 \\ \hdashline&#10;\multirow{3}{*}{St.4 III-IV} &amp; 1 &amp; 0,007583 &amp; 0,009397 &amp; 0,032338 &amp; 0,030157 &amp; 0,050539 &amp; 0,043357 &amp; 0,004181 &amp; -- &amp; -0,921155 \\&#10; &amp; 2 &amp; 0,017162 &amp; 0,012846 &amp; 0,033169 &amp; 0,032350 &amp; 0,025704 &amp; 0,038864 &amp; 0,001455 &amp; 0,059960 &amp; 0,340818 \\&#10; &amp; 3 &amp; 0,022267 &amp; 0,017445 &amp; 0,034905 &amp; 0,033784 &amp; 0,024517 &amp; 0,193205 &amp; 0,023228 &amp; 0,058220 &amp; 0,398764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0179FFD0-0728-5842-77CE-FB331D7594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0" y="1624348"/>
            <a:ext cx="9001193" cy="2104802"/>
          </a:xfrm>
          <a:prstGeom prst="rect">
            <a:avLst/>
          </a:prstGeom>
        </p:spPr>
      </p:pic>
      <p:pic>
        <p:nvPicPr>
          <p:cNvPr id="6" name="Imatge 5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5 I-II} &amp; 1 &amp; 0,007471 &amp; 0,009245 &amp; 0,032233 &amp; 0,030067 &amp; 0,065685 &amp; 0,012375 &amp; 0,001685 &amp; -- &amp; -0,777744 \\&#10; &amp; 2 &amp; 0,002238 &amp; 0,001895 &amp; 0,024110 &amp; 0,023036 &amp; 0,026889 &amp; 0,064262 &amp; 0,018236 &amp; 0,013438 &amp; 0,472640 \\&#10; &amp; 3 &amp; 0,051116 &amp; 0,035105 &amp; 0,039219 &amp; 0,038803 &amp; 0,003774 &amp; 0,049831 &amp; 0,010608 &amp; 0,085092 &amp; 0,830616 \\ \hdashline&#10;\multirow{3}{*}{St.5 III-IV} &amp; 1 &amp; 0,009043 &amp; 0,010879 &amp; 0,033299 &amp; 0,031238 &amp; 0,054179 &amp; 0,004143 &amp; 0,005819 &amp; -- &amp; -0,418301 \\&#10; &amp; 2 &amp; 0,002297 &amp; 0,001943 &amp; 0,024212 &amp; 0,023137 &amp; 0,026454 &amp; 0,067917 &amp; 0,019549 &amp; 0,013405 &amp; 0,476666 \\&#10; &amp; 3 &amp; 0,051391 &amp; 0,035271 &amp; 0,039250 &amp; 0,038838 &amp; 0,003721 &amp; 0,047114 &amp; 0,010268 &amp; 0,085333 &amp; 0,831365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4DE56E92-6446-4AE5-F399-A4FDE10B97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0" y="4181285"/>
            <a:ext cx="9000000" cy="2104734"/>
          </a:xfrm>
          <a:prstGeom prst="rect">
            <a:avLst/>
          </a:prstGeom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07B3A83E-C51E-FF72-901B-0FC90FF4A138}"/>
              </a:ext>
            </a:extLst>
          </p:cNvPr>
          <p:cNvSpPr txBox="1"/>
          <p:nvPr/>
        </p:nvSpPr>
        <p:spPr>
          <a:xfrm>
            <a:off x="558800" y="1083754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Índex d’aromaticitat pels estats de transició I-II i III-IV</a:t>
            </a:r>
          </a:p>
        </p:txBody>
      </p:sp>
    </p:spTree>
    <p:extLst>
      <p:ext uri="{BB962C8B-B14F-4D97-AF65-F5344CB8AC3E}">
        <p14:creationId xmlns:p14="http://schemas.microsoft.com/office/powerpoint/2010/main" val="4016869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C4B9D9EA-959E-D006-8D5D-480B229C7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tge 3" descr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6 I-II} &amp; 1 &amp; 0,007647 &amp; 0,009407 &amp; 0,032345 &amp; 0,030208 &amp; 0,065448 &amp; 0,046147 &amp; 0,021952 &amp; -- &amp; -0,814199 \\&#10; &amp; 2 &amp; 0,002319 &amp; 0,001993 &amp; 0,024313 &amp; 0,023174 &amp; 0,026426 &amp; 0,030672 &amp; 0,009056 &amp; 0,013603 &amp; 0,505645 \\&#10; &amp; 3 &amp; 0,042939 &amp; 0,030058 &amp; 0,038218 &amp; 0,037692 &amp; 0,005337 &amp; 0,035370 &amp; 0,008136 &amp; 0,074833 &amp; 0,818369 \\ \hdashline&#10;\multirow{3}{*}{St.6 III-IV} &amp; 1 &amp; 0,009414 &amp; 0,011215 &amp; 0,033503 &amp; 0,031490 &amp; 0,053684 &amp; 0,020758 &amp; 0,011606 &amp; -- &amp; -0,437773 \\&#10; &amp; 2 &amp; 0,002396 &amp; 0,002056 &amp; 0,024440 &amp; 0,023300 &amp; 0,025975 &amp; 0,035604 &amp; 0,010827 &amp; 0,013845 &amp; 0,525521 \\&#10; &amp; 3 &amp; 0,043578 &amp; 0,030445 &amp; 0,038299 &amp; 0,037785 &amp; 0,005202 &amp; 0,033168 &amp; 0,007922 &amp; 0,075586 &amp; 0,820731 \\ \hline&#10;\end{tabular}&#10;\end{table}&#10;&#10;\end{document}" title="IguanaTex Bitmap Display">
            <a:extLst>
              <a:ext uri="{FF2B5EF4-FFF2-40B4-BE49-F238E27FC236}">
                <a16:creationId xmlns:a16="http://schemas.microsoft.com/office/drawing/2014/main" id="{CFA5D9BF-DAC3-9D01-4272-2392C78B72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7" y="1624348"/>
            <a:ext cx="9000000" cy="2104734"/>
          </a:xfrm>
          <a:prstGeom prst="rect">
            <a:avLst/>
          </a:prstGeom>
        </p:spPr>
      </p:pic>
      <p:sp>
        <p:nvSpPr>
          <p:cNvPr id="3" name="QuadreDeText 2">
            <a:extLst>
              <a:ext uri="{FF2B5EF4-FFF2-40B4-BE49-F238E27FC236}">
                <a16:creationId xmlns:a16="http://schemas.microsoft.com/office/drawing/2014/main" id="{B713CCF9-4A8F-A433-31D9-BB67A57F6745}"/>
              </a:ext>
            </a:extLst>
          </p:cNvPr>
          <p:cNvSpPr txBox="1"/>
          <p:nvPr/>
        </p:nvSpPr>
        <p:spPr>
          <a:xfrm>
            <a:off x="558800" y="1083754"/>
            <a:ext cx="9668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Índex d’aromaticitat pels estats de transició I-II i III-IV</a:t>
            </a:r>
          </a:p>
        </p:txBody>
      </p:sp>
    </p:spTree>
    <p:extLst>
      <p:ext uri="{BB962C8B-B14F-4D97-AF65-F5344CB8AC3E}">
        <p14:creationId xmlns:p14="http://schemas.microsoft.com/office/powerpoint/2010/main" val="2685929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FC6F0B3D-9B36-1215-05B0-BA0338673D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CCC35443-AE50-8A7B-0C19-0FCD1BE8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3" y="1816040"/>
            <a:ext cx="11983453" cy="4143924"/>
          </a:xfrm>
          <a:prstGeom prst="rect">
            <a:avLst/>
          </a:prstGeo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0312EB66-BDFC-137E-0EB8-D809657B0E74}"/>
              </a:ext>
            </a:extLst>
          </p:cNvPr>
          <p:cNvSpPr txBox="1"/>
          <p:nvPr/>
        </p:nvSpPr>
        <p:spPr>
          <a:xfrm>
            <a:off x="300788" y="1247480"/>
            <a:ext cx="1159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>
                <a:latin typeface="Rockwell" panose="02060603020205020403" pitchFamily="18" charset="0"/>
              </a:rPr>
              <a:t>Regressió multilineal tenint en compte la càrrega del C del lligand, el MBO del Fe-C i l’energia del LUMO.</a:t>
            </a:r>
          </a:p>
        </p:txBody>
      </p:sp>
    </p:spTree>
    <p:extLst>
      <p:ext uri="{BB962C8B-B14F-4D97-AF65-F5344CB8AC3E}">
        <p14:creationId xmlns:p14="http://schemas.microsoft.com/office/powerpoint/2010/main" val="2993145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ext 1">
            <a:extLst>
              <a:ext uri="{FF2B5EF4-FFF2-40B4-BE49-F238E27FC236}">
                <a16:creationId xmlns:a16="http://schemas.microsoft.com/office/drawing/2014/main" id="{0CB41C52-4A19-8D5F-ADBB-237E8C35F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7793C08F-D8C6-3A7A-7818-4B3067D35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49" y="1872819"/>
            <a:ext cx="6759651" cy="2618774"/>
          </a:xfrm>
          <a:prstGeom prst="rect">
            <a:avLst/>
          </a:prstGeom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DECA9F06-700A-54A3-752B-61E21385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189" y="4721869"/>
            <a:ext cx="8011643" cy="1829055"/>
          </a:xfrm>
          <a:prstGeom prst="rect">
            <a:avLst/>
          </a:prstGeom>
        </p:spPr>
      </p:pic>
      <p:pic>
        <p:nvPicPr>
          <p:cNvPr id="1026" name="Picture 2" descr="GitHub - Wikipedia, la enciclopedia libre">
            <a:extLst>
              <a:ext uri="{FF2B5EF4-FFF2-40B4-BE49-F238E27FC236}">
                <a16:creationId xmlns:a16="http://schemas.microsoft.com/office/drawing/2014/main" id="{4EECD443-D78C-CEF7-51D8-2998256A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49" y="4716183"/>
            <a:ext cx="1829056" cy="182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07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95D37C35-0009-FBA7-A575-0BE61E45B6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764895"/>
              </p:ext>
            </p:extLst>
          </p:nvPr>
        </p:nvGraphicFramePr>
        <p:xfrm>
          <a:off x="808038" y="1343025"/>
          <a:ext cx="4397375" cy="478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3228959" imgH="3516981" progId="ChemDraw.Document.6.0">
                  <p:embed/>
                </p:oleObj>
              </mc:Choice>
              <mc:Fallback>
                <p:oleObj name="CS ChemDraw Drawing" r:id="rId2" imgW="3228959" imgH="351698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8038" y="1343025"/>
                        <a:ext cx="4397375" cy="478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QuadreDeText 4">
            <a:extLst>
              <a:ext uri="{FF2B5EF4-FFF2-40B4-BE49-F238E27FC236}">
                <a16:creationId xmlns:a16="http://schemas.microsoft.com/office/drawing/2014/main" id="{33EAC4ED-6813-0481-3E88-F96A457DA1E5}"/>
              </a:ext>
            </a:extLst>
          </p:cNvPr>
          <p:cNvSpPr txBox="1"/>
          <p:nvPr/>
        </p:nvSpPr>
        <p:spPr>
          <a:xfrm>
            <a:off x="6768353" y="1371600"/>
            <a:ext cx="469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</p:txBody>
      </p:sp>
      <p:graphicFrame>
        <p:nvGraphicFramePr>
          <p:cNvPr id="8" name="Objecte 7">
            <a:extLst>
              <a:ext uri="{FF2B5EF4-FFF2-40B4-BE49-F238E27FC236}">
                <a16:creationId xmlns:a16="http://schemas.microsoft.com/office/drawing/2014/main" id="{6A64233E-8AC1-5AE7-DCA8-288E1FDB5A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QuadreDeText 8">
            <a:extLst>
              <a:ext uri="{FF2B5EF4-FFF2-40B4-BE49-F238E27FC236}">
                <a16:creationId xmlns:a16="http://schemas.microsoft.com/office/drawing/2014/main" id="{371F93EC-8523-F656-3271-9BAE91138599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BC30DC3F-7696-300B-275D-0C8D5B6C4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151888"/>
              </p:ext>
            </p:extLst>
          </p:nvPr>
        </p:nvGraphicFramePr>
        <p:xfrm>
          <a:off x="6511925" y="3163888"/>
          <a:ext cx="5591175" cy="332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43402" imgH="6033334" progId="ChemDraw.Document.6.0">
                  <p:embed/>
                </p:oleObj>
              </mc:Choice>
              <mc:Fallback>
                <p:oleObj name="CS ChemDraw Drawing" r:id="rId6" imgW="10143402" imgH="6033334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3CD3555C-3835-7B08-929F-CEB8B7EFF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1925" y="3163888"/>
                        <a:ext cx="5591175" cy="3325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8613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QuadreDeText 4">
            <a:extLst>
              <a:ext uri="{FF2B5EF4-FFF2-40B4-BE49-F238E27FC236}">
                <a16:creationId xmlns:a16="http://schemas.microsoft.com/office/drawing/2014/main" id="{33EAC4ED-6813-0481-3E88-F96A457DA1E5}"/>
              </a:ext>
            </a:extLst>
          </p:cNvPr>
          <p:cNvSpPr txBox="1"/>
          <p:nvPr/>
        </p:nvSpPr>
        <p:spPr>
          <a:xfrm>
            <a:off x="6768353" y="1371600"/>
            <a:ext cx="4697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ckwell" panose="02060603020205020403" pitchFamily="18" charset="0"/>
              </a:rPr>
              <a:t>Activation of the catalyst: 19,6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Rockwell" panose="02060603020205020403" pitchFamily="18" charset="0"/>
              </a:rPr>
              <a:t>Hydrogen transfer: 24,4 kcal/mol</a:t>
            </a:r>
          </a:p>
        </p:txBody>
      </p:sp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AEBEFFE9-37E9-EAFB-0CCF-638C690C8C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661061"/>
              </p:ext>
            </p:extLst>
          </p:nvPr>
        </p:nvGraphicFramePr>
        <p:xfrm>
          <a:off x="804863" y="1330325"/>
          <a:ext cx="4400550" cy="478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681074" imgH="7269338" progId="ChemDraw.Document.6.0">
                  <p:embed/>
                </p:oleObj>
              </mc:Choice>
              <mc:Fallback>
                <p:oleObj name="CS ChemDraw Drawing" r:id="rId2" imgW="6681074" imgH="726933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4863" y="1330325"/>
                        <a:ext cx="4400550" cy="478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368A4DEC-1469-98ED-E3CF-DAF83CD2E7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QuadreDeText 7">
            <a:extLst>
              <a:ext uri="{FF2B5EF4-FFF2-40B4-BE49-F238E27FC236}">
                <a16:creationId xmlns:a16="http://schemas.microsoft.com/office/drawing/2014/main" id="{DC9D5A65-46BC-EE52-6077-97A89AEF88C5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3CD3555C-3835-7B08-929F-CEB8B7EFF0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683838"/>
              </p:ext>
            </p:extLst>
          </p:nvPr>
        </p:nvGraphicFramePr>
        <p:xfrm>
          <a:off x="6511925" y="3163888"/>
          <a:ext cx="5591175" cy="332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43402" imgH="6033334" progId="ChemDraw.Document.6.0">
                  <p:embed/>
                </p:oleObj>
              </mc:Choice>
              <mc:Fallback>
                <p:oleObj name="CS ChemDraw Drawing" r:id="rId6" imgW="10143402" imgH="6033334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7DAC7D0C-82DE-FCC5-DFEB-3B8B3E4AD9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1925" y="3163888"/>
                        <a:ext cx="5591175" cy="3325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F3E6E768-0EEC-3A94-2934-A7B53062DE42}"/>
              </a:ext>
            </a:extLst>
          </p:cNvPr>
          <p:cNvSpPr/>
          <p:nvPr/>
        </p:nvSpPr>
        <p:spPr>
          <a:xfrm rot="1376129">
            <a:off x="8929448" y="3311798"/>
            <a:ext cx="3067984" cy="1180290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AA302C-8058-A8C7-3A5B-B6E10D7A1801}"/>
              </a:ext>
            </a:extLst>
          </p:cNvPr>
          <p:cNvSpPr/>
          <p:nvPr/>
        </p:nvSpPr>
        <p:spPr>
          <a:xfrm>
            <a:off x="6223934" y="4252322"/>
            <a:ext cx="3067984" cy="118029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81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E53EC45F-2F25-1CF1-BE14-798B4F4B6A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6267831"/>
              </p:ext>
            </p:extLst>
          </p:nvPr>
        </p:nvGraphicFramePr>
        <p:xfrm>
          <a:off x="809625" y="1330325"/>
          <a:ext cx="4395788" cy="478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6681074" imgH="7269338" progId="ChemDraw.Document.6.0">
                  <p:embed/>
                </p:oleObj>
              </mc:Choice>
              <mc:Fallback>
                <p:oleObj name="CS ChemDraw Drawing" r:id="rId2" imgW="6681074" imgH="726933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9625" y="1330325"/>
                        <a:ext cx="4395788" cy="478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QuadreDeText 4">
            <a:extLst>
              <a:ext uri="{FF2B5EF4-FFF2-40B4-BE49-F238E27FC236}">
                <a16:creationId xmlns:a16="http://schemas.microsoft.com/office/drawing/2014/main" id="{33EAC4ED-6813-0481-3E88-F96A457DA1E5}"/>
              </a:ext>
            </a:extLst>
          </p:cNvPr>
          <p:cNvSpPr txBox="1"/>
          <p:nvPr/>
        </p:nvSpPr>
        <p:spPr>
          <a:xfrm>
            <a:off x="6768353" y="1371600"/>
            <a:ext cx="4697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ckwell" panose="02060603020205020403" pitchFamily="18" charset="0"/>
              </a:rPr>
              <a:t>Activation of the catalyst: 19,6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Rockwell" panose="02060603020205020403" pitchFamily="18" charset="0"/>
              </a:rPr>
              <a:t>Hydrogen transfer: 24,4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FE"/>
                </a:solidFill>
                <a:latin typeface="Rockwell" panose="02060603020205020403" pitchFamily="18" charset="0"/>
              </a:rPr>
              <a:t>Hydrogen transfer: 14,7 kcal/mol</a:t>
            </a:r>
          </a:p>
        </p:txBody>
      </p:sp>
      <p:cxnSp>
        <p:nvCxnSpPr>
          <p:cNvPr id="11" name="Connector recte 10">
            <a:extLst>
              <a:ext uri="{FF2B5EF4-FFF2-40B4-BE49-F238E27FC236}">
                <a16:creationId xmlns:a16="http://schemas.microsoft.com/office/drawing/2014/main" id="{A8DA0718-3804-A869-396E-6BCA15226084}"/>
              </a:ext>
            </a:extLst>
          </p:cNvPr>
          <p:cNvCxnSpPr>
            <a:cxnSpLocks/>
          </p:cNvCxnSpPr>
          <p:nvPr/>
        </p:nvCxnSpPr>
        <p:spPr>
          <a:xfrm>
            <a:off x="6768353" y="2388359"/>
            <a:ext cx="39314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e 12">
            <a:extLst>
              <a:ext uri="{FF2B5EF4-FFF2-40B4-BE49-F238E27FC236}">
                <a16:creationId xmlns:a16="http://schemas.microsoft.com/office/drawing/2014/main" id="{657D0A52-DF56-A916-24BE-255DA296B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QuadreDeText 7">
            <a:extLst>
              <a:ext uri="{FF2B5EF4-FFF2-40B4-BE49-F238E27FC236}">
                <a16:creationId xmlns:a16="http://schemas.microsoft.com/office/drawing/2014/main" id="{5B59283C-01B5-795D-90D9-FF6051A3B211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5" name="Objecte 14">
            <a:extLst>
              <a:ext uri="{FF2B5EF4-FFF2-40B4-BE49-F238E27FC236}">
                <a16:creationId xmlns:a16="http://schemas.microsoft.com/office/drawing/2014/main" id="{81BFA308-5977-152D-4D3A-ACDA314AC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683838"/>
              </p:ext>
            </p:extLst>
          </p:nvPr>
        </p:nvGraphicFramePr>
        <p:xfrm>
          <a:off x="6511925" y="3163888"/>
          <a:ext cx="5591175" cy="332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43402" imgH="6033334" progId="ChemDraw.Document.6.0">
                  <p:embed/>
                </p:oleObj>
              </mc:Choice>
              <mc:Fallback>
                <p:oleObj name="CS ChemDraw Drawing" r:id="rId6" imgW="10143402" imgH="6033334" progId="ChemDraw.Document.6.0">
                  <p:embed/>
                  <p:pic>
                    <p:nvPicPr>
                      <p:cNvPr id="12" name="Objecte 11">
                        <a:extLst>
                          <a:ext uri="{FF2B5EF4-FFF2-40B4-BE49-F238E27FC236}">
                            <a16:creationId xmlns:a16="http://schemas.microsoft.com/office/drawing/2014/main" id="{7DAC7D0C-82DE-FCC5-DFEB-3B8B3E4AD9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1925" y="3163888"/>
                        <a:ext cx="5591175" cy="3325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ACDEA432-C9C5-0999-B199-E4BA69F0FB22}"/>
              </a:ext>
            </a:extLst>
          </p:cNvPr>
          <p:cNvSpPr/>
          <p:nvPr/>
        </p:nvSpPr>
        <p:spPr>
          <a:xfrm>
            <a:off x="6223934" y="4252322"/>
            <a:ext cx="3067984" cy="118029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03C1FA-2AA3-74E7-1C35-1C73E618B2B8}"/>
              </a:ext>
            </a:extLst>
          </p:cNvPr>
          <p:cNvSpPr/>
          <p:nvPr/>
        </p:nvSpPr>
        <p:spPr>
          <a:xfrm rot="1376129">
            <a:off x="8929448" y="3311798"/>
            <a:ext cx="3067984" cy="1180290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9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e 4">
            <a:extLst>
              <a:ext uri="{FF2B5EF4-FFF2-40B4-BE49-F238E27FC236}">
                <a16:creationId xmlns:a16="http://schemas.microsoft.com/office/drawing/2014/main" id="{8908ED32-D988-A399-1796-41D5ABFEA6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045574"/>
              </p:ext>
            </p:extLst>
          </p:nvPr>
        </p:nvGraphicFramePr>
        <p:xfrm>
          <a:off x="798513" y="1270000"/>
          <a:ext cx="5178425" cy="539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7895574" imgH="8236612" progId="ChemDraw.Document.6.0">
                  <p:embed/>
                </p:oleObj>
              </mc:Choice>
              <mc:Fallback>
                <p:oleObj name="CS ChemDraw Drawing" r:id="rId2" imgW="7895574" imgH="8236612" progId="ChemDraw.Document.6.0">
                  <p:embed/>
                  <p:pic>
                    <p:nvPicPr>
                      <p:cNvPr id="5" name="Objecte 4">
                        <a:extLst>
                          <a:ext uri="{FF2B5EF4-FFF2-40B4-BE49-F238E27FC236}">
                            <a16:creationId xmlns:a16="http://schemas.microsoft.com/office/drawing/2014/main" id="{8908ED32-D988-A399-1796-41D5ABFEA6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8513" y="1270000"/>
                        <a:ext cx="5178425" cy="539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QuadreDeText 1">
            <a:extLst>
              <a:ext uri="{FF2B5EF4-FFF2-40B4-BE49-F238E27FC236}">
                <a16:creationId xmlns:a16="http://schemas.microsoft.com/office/drawing/2014/main" id="{8D23E973-CD94-936C-5B4B-ED0AADAD9FAD}"/>
              </a:ext>
            </a:extLst>
          </p:cNvPr>
          <p:cNvSpPr txBox="1"/>
          <p:nvPr/>
        </p:nvSpPr>
        <p:spPr>
          <a:xfrm>
            <a:off x="6768353" y="1371600"/>
            <a:ext cx="4697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Rate determining step (</a:t>
            </a:r>
            <a:r>
              <a:rPr lang="en-US" dirty="0" err="1">
                <a:latin typeface="Rockwell" panose="02060603020205020403" pitchFamily="18" charset="0"/>
              </a:rPr>
              <a:t>rds</a:t>
            </a:r>
            <a:r>
              <a:rPr lang="en-US" dirty="0">
                <a:latin typeface="Rockwell" panose="02060603020205020403" pitchFamily="18" charset="0"/>
              </a:rPr>
              <a:t>)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Rockwell" panose="02060603020205020403" pitchFamily="18" charset="0"/>
              </a:rPr>
              <a:t>Activation of the catalyst: 19,6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latin typeface="Rockwell" panose="02060603020205020403" pitchFamily="18" charset="0"/>
              </a:rPr>
              <a:t>Hydrogen transfer: 24,4 kcal/mol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3CFE"/>
                </a:solidFill>
                <a:latin typeface="Rockwell" panose="02060603020205020403" pitchFamily="18" charset="0"/>
              </a:rPr>
              <a:t>Hydrogen transfer: 14,7 kcal/mol</a:t>
            </a:r>
          </a:p>
          <a:p>
            <a:endParaRPr lang="en-US" dirty="0">
              <a:solidFill>
                <a:srgbClr val="3C3CFE"/>
              </a:solidFill>
              <a:latin typeface="Rockwell" panose="02060603020205020403" pitchFamily="18" charset="0"/>
            </a:endParaRPr>
          </a:p>
          <a:p>
            <a:endParaRPr lang="en-US" dirty="0">
              <a:latin typeface="Rockwell" panose="02060603020205020403" pitchFamily="18" charset="0"/>
            </a:endParaRPr>
          </a:p>
        </p:txBody>
      </p:sp>
      <p:cxnSp>
        <p:nvCxnSpPr>
          <p:cNvPr id="8" name="Connector recte 7">
            <a:extLst>
              <a:ext uri="{FF2B5EF4-FFF2-40B4-BE49-F238E27FC236}">
                <a16:creationId xmlns:a16="http://schemas.microsoft.com/office/drawing/2014/main" id="{679B33D8-7367-B488-AF33-9611E3C71004}"/>
              </a:ext>
            </a:extLst>
          </p:cNvPr>
          <p:cNvCxnSpPr>
            <a:cxnSpLocks/>
          </p:cNvCxnSpPr>
          <p:nvPr/>
        </p:nvCxnSpPr>
        <p:spPr>
          <a:xfrm>
            <a:off x="6768353" y="2388359"/>
            <a:ext cx="39314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e 9">
            <a:extLst>
              <a:ext uri="{FF2B5EF4-FFF2-40B4-BE49-F238E27FC236}">
                <a16:creationId xmlns:a16="http://schemas.microsoft.com/office/drawing/2014/main" id="{07BCC18F-8BE1-E9CA-550C-30B1945B81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14593"/>
              </p:ext>
            </p:extLst>
          </p:nvPr>
        </p:nvGraphicFramePr>
        <p:xfrm>
          <a:off x="107951" y="1182688"/>
          <a:ext cx="700087" cy="494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00484" imgH="4948183" progId="ChemDraw.Document.6.0">
                  <p:embed/>
                </p:oleObj>
              </mc:Choice>
              <mc:Fallback>
                <p:oleObj name="CS ChemDraw Drawing" r:id="rId4" imgW="700484" imgH="4948183" progId="ChemDraw.Document.6.0">
                  <p:embed/>
                  <p:pic>
                    <p:nvPicPr>
                      <p:cNvPr id="13" name="Objecte 12">
                        <a:extLst>
                          <a:ext uri="{FF2B5EF4-FFF2-40B4-BE49-F238E27FC236}">
                            <a16:creationId xmlns:a16="http://schemas.microsoft.com/office/drawing/2014/main" id="{1D9A7D14-3748-9247-7552-67C77F6C4D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1" y="1182688"/>
                        <a:ext cx="700087" cy="4948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QuadreDeText 8">
            <a:extLst>
              <a:ext uri="{FF2B5EF4-FFF2-40B4-BE49-F238E27FC236}">
                <a16:creationId xmlns:a16="http://schemas.microsoft.com/office/drawing/2014/main" id="{9B0D55BB-53BE-0587-1A2D-E0A2FD9C9E51}"/>
              </a:ext>
            </a:extLst>
          </p:cNvPr>
          <p:cNvSpPr txBox="1"/>
          <p:nvPr/>
        </p:nvSpPr>
        <p:spPr>
          <a:xfrm>
            <a:off x="0" y="6601801"/>
            <a:ext cx="3650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Chem. Eur. J.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de-DE" sz="10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2013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 </a:t>
            </a:r>
            <a:r>
              <a:rPr lang="de-DE" sz="105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r>
            <a:r>
              <a:rPr lang="de-DE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17881–17890</a:t>
            </a:r>
            <a:endParaRPr lang="en-US" sz="10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aphicFrame>
        <p:nvGraphicFramePr>
          <p:cNvPr id="12" name="Objecte 11">
            <a:extLst>
              <a:ext uri="{FF2B5EF4-FFF2-40B4-BE49-F238E27FC236}">
                <a16:creationId xmlns:a16="http://schemas.microsoft.com/office/drawing/2014/main" id="{7DAC7D0C-82DE-FCC5-DFEB-3B8B3E4AD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667409"/>
              </p:ext>
            </p:extLst>
          </p:nvPr>
        </p:nvGraphicFramePr>
        <p:xfrm>
          <a:off x="6511925" y="3163888"/>
          <a:ext cx="5591175" cy="332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143402" imgH="6033334" progId="ChemDraw.Document.6.0">
                  <p:embed/>
                </p:oleObj>
              </mc:Choice>
              <mc:Fallback>
                <p:oleObj name="CS ChemDraw Drawing" r:id="rId6" imgW="10143402" imgH="6033334" progId="ChemDraw.Document.6.0">
                  <p:embed/>
                  <p:pic>
                    <p:nvPicPr>
                      <p:cNvPr id="10" name="Objecte 9">
                        <a:extLst>
                          <a:ext uri="{FF2B5EF4-FFF2-40B4-BE49-F238E27FC236}">
                            <a16:creationId xmlns:a16="http://schemas.microsoft.com/office/drawing/2014/main" id="{DA8C3503-0A30-D15D-6264-3CA40A8576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11925" y="3163888"/>
                        <a:ext cx="5591175" cy="33258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FA0B2161-ADA0-B315-19AE-343625722730}"/>
              </a:ext>
            </a:extLst>
          </p:cNvPr>
          <p:cNvSpPr/>
          <p:nvPr/>
        </p:nvSpPr>
        <p:spPr>
          <a:xfrm>
            <a:off x="6223934" y="4252322"/>
            <a:ext cx="3067984" cy="1180290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184804-EF51-20DA-FACE-A99971B8AEA3}"/>
              </a:ext>
            </a:extLst>
          </p:cNvPr>
          <p:cNvSpPr/>
          <p:nvPr/>
        </p:nvSpPr>
        <p:spPr>
          <a:xfrm rot="1376129">
            <a:off x="8929448" y="3311798"/>
            <a:ext cx="3067984" cy="1180290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54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0020B49C-66DE-DDFE-267B-2BF5E20658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Títol 2">
            <a:extLst>
              <a:ext uri="{FF2B5EF4-FFF2-40B4-BE49-F238E27FC236}">
                <a16:creationId xmlns:a16="http://schemas.microsoft.com/office/drawing/2014/main" id="{D2E977E1-AD29-BA96-CC3B-0B1CCC78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cxnSp>
        <p:nvCxnSpPr>
          <p:cNvPr id="7" name="Connector recte 6">
            <a:extLst>
              <a:ext uri="{FF2B5EF4-FFF2-40B4-BE49-F238E27FC236}">
                <a16:creationId xmlns:a16="http://schemas.microsoft.com/office/drawing/2014/main" id="{C8F8B04C-DFB0-990D-C9F8-01F3D2F6DE42}"/>
              </a:ext>
            </a:extLst>
          </p:cNvPr>
          <p:cNvCxnSpPr>
            <a:cxnSpLocks/>
          </p:cNvCxnSpPr>
          <p:nvPr/>
        </p:nvCxnSpPr>
        <p:spPr>
          <a:xfrm>
            <a:off x="5791200" y="968375"/>
            <a:ext cx="6400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e 1">
            <a:extLst>
              <a:ext uri="{FF2B5EF4-FFF2-40B4-BE49-F238E27FC236}">
                <a16:creationId xmlns:a16="http://schemas.microsoft.com/office/drawing/2014/main" id="{E8AD50EC-E86A-C073-0798-A5233BE75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947638"/>
              </p:ext>
            </p:extLst>
          </p:nvPr>
        </p:nvGraphicFramePr>
        <p:xfrm>
          <a:off x="547869" y="1785752"/>
          <a:ext cx="441960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419252" imgH="2780913" progId="ChemDraw.Document.6.0">
                  <p:embed/>
                </p:oleObj>
              </mc:Choice>
              <mc:Fallback>
                <p:oleObj name="CS ChemDraw Drawing" r:id="rId3" imgW="4419252" imgH="278091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7869" y="1785752"/>
                        <a:ext cx="4419600" cy="278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QuadreDeText 4">
            <a:extLst>
              <a:ext uri="{FF2B5EF4-FFF2-40B4-BE49-F238E27FC236}">
                <a16:creationId xmlns:a16="http://schemas.microsoft.com/office/drawing/2014/main" id="{C9C08053-D23F-AADF-CA76-8D947CE7E950}"/>
              </a:ext>
            </a:extLst>
          </p:cNvPr>
          <p:cNvSpPr txBox="1"/>
          <p:nvPr/>
        </p:nvSpPr>
        <p:spPr>
          <a:xfrm>
            <a:off x="332716" y="1259072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Activation of the catalysts</a:t>
            </a:r>
          </a:p>
        </p:txBody>
      </p:sp>
      <p:graphicFrame>
        <p:nvGraphicFramePr>
          <p:cNvPr id="6" name="Objecte 5">
            <a:extLst>
              <a:ext uri="{FF2B5EF4-FFF2-40B4-BE49-F238E27FC236}">
                <a16:creationId xmlns:a16="http://schemas.microsoft.com/office/drawing/2014/main" id="{7035B73F-C445-841D-6647-004CA5990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793848"/>
              </p:ext>
            </p:extLst>
          </p:nvPr>
        </p:nvGraphicFramePr>
        <p:xfrm>
          <a:off x="6096000" y="2053754"/>
          <a:ext cx="5053434" cy="2472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4253209" imgH="2081231" progId="ChemDraw.Document.6.0">
                  <p:embed/>
                </p:oleObj>
              </mc:Choice>
              <mc:Fallback>
                <p:oleObj name="CS ChemDraw Drawing" r:id="rId5" imgW="4253209" imgH="208123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2053754"/>
                        <a:ext cx="5053434" cy="2472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QuadreDeText 7">
            <a:extLst>
              <a:ext uri="{FF2B5EF4-FFF2-40B4-BE49-F238E27FC236}">
                <a16:creationId xmlns:a16="http://schemas.microsoft.com/office/drawing/2014/main" id="{0A12D3C5-3CE4-51D8-AA15-96DD85EE74BA}"/>
              </a:ext>
            </a:extLst>
          </p:cNvPr>
          <p:cNvSpPr txBox="1"/>
          <p:nvPr/>
        </p:nvSpPr>
        <p:spPr>
          <a:xfrm>
            <a:off x="6096000" y="1259072"/>
            <a:ext cx="42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ckwell" panose="02060603020205020403" pitchFamily="18" charset="0"/>
              </a:rPr>
              <a:t>Hydrogenation of the keto group</a:t>
            </a:r>
          </a:p>
        </p:txBody>
      </p:sp>
    </p:spTree>
    <p:extLst>
      <p:ext uri="{BB962C8B-B14F-4D97-AF65-F5344CB8AC3E}">
        <p14:creationId xmlns:p14="http://schemas.microsoft.com/office/powerpoint/2010/main" val="32268101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1,6985"/>
  <p:tag name="ORIGINALWIDTH" val="2269,966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[&#10;\boxed{f_k=-\left(\frac{\partial q_k}{\partial N}\right)_{\nu(r)} \, \Longrightarrow \, f_k=q_k^{N-1}-q_k^N}&#10;\]&#10;&#10;\end{document}"/>
  <p:tag name="IGUANATEXSIZE" val="20"/>
  <p:tag name="IGUANATEXCURSOR" val="434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\color{gray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6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102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102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\color{gray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6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102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102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0,607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\textbf{0.0062} &amp; 0.0076 &amp; 0.0310 &amp; 0.0290 &amp; 0.0770 &amp; 0.0176 &amp; 0.0122 &amp; -- &amp; -1.2788 \\&#10;&amp; 2 &amp; \textbf{0.0004} &amp; 0.0004 &amp; 0.0184 &amp; 0.0171 &amp; 0.0488 &amp; 0.0893 &amp; 0.0367 &amp; \textbf{0.0119} &amp; -0.6781 \\ \hdashline&#10;\multirow{2}{*}{\textbf{St.7}} &amp; 1 &amp; \textbf{0.0059} &amp; 0.0071 &amp; 0.0306 &amp; 0.0287 &amp; 0.0752 &amp; 0.0524 &amp; 0.0156 &amp; -- &amp; -1.4825 \\&#10;&amp; 2 &amp; \textbf{0.0208} &amp; 0.0159 &amp; 0.0344 &amp; 0.0334 &amp; 0.0374 &amp; 0.1774 &amp; 0.0297 &amp; \textbf{0.0642} &amp; 0.5772 \\ \hline&#10;\end{tabular}&#10;\end{table}&#10;&#10;\end{document}"/>
  <p:tag name="IGUANATEXSIZE" val="20"/>
  <p:tag name="IGUANATEXCURSOR" val="1069"/>
  <p:tag name="TRANSPARENCY" val="Verdadero"/>
  <p:tag name="LATEXENGINEID" val="0"/>
  <p:tag name="TEMPFOLDER" val="C:\Users\Usuario\Documents\temp\"/>
  <p:tag name="LATEXFORMHEIGHT" val="490,5"/>
  <p:tag name="LATEXFORMWIDTH" val="861"/>
  <p:tag name="LATEXFORMWRAP" val="Verdad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0,607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\textbf{0.0062} &amp; 0.0076 &amp; 0.0310 &amp; 0.0290 &amp; 0.0770 &amp; 0.0176 &amp; 0.0122 &amp; -- &amp; -1.2788 \\&#10;&amp; 2 &amp; \textbf{0.0004} &amp; 0.0004 &amp; 0.0184 &amp; 0.0171 &amp; 0.0488 &amp; 0.0893 &amp; 0.0367 &amp; \textbf{0.0119} &amp; -0.6781 \\ \hdashline&#10;\multirow{2}{*}{\textbf{St.7}} &amp; 1 &amp; \textbf{0.0059} &amp; 0.0071 &amp; 0.0306 &amp; 0.0287 &amp; 0.0752 &amp; 0.0524 &amp; 0.0156 &amp; -- &amp; -1.4825 \\&#10;&amp; 2 &amp; \textbf{0.0208} &amp; 0.0159 &amp; 0.0344 &amp; 0.0334 &amp; 0.0374 &amp; 0.1774 &amp; 0.0297 &amp; \textbf{0.0642} &amp; 0.5772 \\ \hline&#10;\end{tabular}&#10;\end{table}&#10;&#10;\end{document}"/>
  <p:tag name="IGUANATEXSIZE" val="20"/>
  <p:tag name="IGUANATEXCURSOR" val="1010"/>
  <p:tag name="TRANSPARENCY" val="Verdadero"/>
  <p:tag name="LATEXENGINEID" val="0"/>
  <p:tag name="TEMPFOLDER" val="C:\Users\Usuario\Documents\temp\"/>
  <p:tag name="LATEXFORMHEIGHT" val="490,5"/>
  <p:tag name="LATEXFORMWIDTH" val="861"/>
  <p:tag name="LATEXFORMWRAP" val="Verdad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0,607"/>
  <p:tag name="ORIGINALWIDTH" val="5699,288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\textbf{R}} &amp; 1 &amp; 0.0062 &amp; 0.0076 &amp; 0.0310 &amp; 0.0290 &amp; 0.0770 &amp; 0.0176 &amp; 0.0122 &amp; -- &amp; -1.2788 \\&#10;&amp; 2 &amp; 0.0004 &amp; 0.0004 &amp; 0.0184 &amp; 0.0171 &amp; 0.0488 &amp; 0.0893 &amp; 0.0367 &amp; 0.0119 &amp; -0.6781 \\ \hdashline&#10;\multirow{2}{*}{\textbf{St.7}} &amp; 1 &amp; 0.0059 &amp; 0.0071 &amp; 0.0306 &amp; 0.0287 &amp; 0.0752 &amp; 0.0524 &amp; 0.0156 &amp; -- &amp; -1.4825 \\&#10;&amp; 2 &amp; 0.0208 &amp; 0.0159 &amp; 0.0344 &amp; 0.0334 &amp; 0.0374 &amp; 0.1774 &amp; 0.0297 &amp; 0.0642 &amp; 0.5772 \\ \hline&#10;\end{tabular}&#10;\end{table}&#10;&#10;\end{document}"/>
  <p:tag name="IGUANATEXSIZE" val="20"/>
  <p:tag name="IGUANATEXCURSOR" val="363"/>
  <p:tag name="TRANSPARENCY" val="Verdadero"/>
  <p:tag name="LATEXENGINEID" val="0"/>
  <p:tag name="TEMPFOLDER" val="C:\Users\Usuario\Documents\temp\"/>
  <p:tag name="LATEXFORMHEIGHT" val="490,5"/>
  <p:tag name="LATEXFORMWIDTH" val="861"/>
  <p:tag name="LATEXFORMWRAP" val="Verdad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5289"/>
  <p:tag name="ORIGINALWIDTH" val="959,3548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\textbf{20.6} &amp; \textbf{17.4} &amp; 9.3 &amp; 24.2 &amp; 14.9 &amp; 18.8 &amp; 17.8 &amp; 10.2 &amp; 15.5 &amp; 17.2 &amp; 10.2 \\[1mm]&#10;\textbf{III \arrow III-IV} &amp; 12.5 &amp; \textbf{16.0} &amp; \textbf{13.1} &amp; 9.8 &amp; 20.7 &amp; 11.4 &amp; 16.2 &amp; 15.0 &amp; 11.0 &amp; 13.9 &amp; 15.6 &amp; 10.3 \\[1mm] \hline&#10;\end{tabular}&#10;}&#10;\end{table}&#10;&#10;\end{document}"/>
  <p:tag name="IGUANATEXSIZE" val="20"/>
  <p:tag name="IGUANATEXCURSOR" val="102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0562"/>
  <p:tag name="ORIGINALWIDTH" val="959,136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/>
  <p:tag name="IGUANATEXSIZE" val="20"/>
  <p:tag name="IGUANATEXCURSOR" val="11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3151,10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/>
  <p:tag name="IGUANATEXSIZE" val="20"/>
  <p:tag name="IGUANATEXCURSOR" val="108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3151,10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/>
  <p:tag name="IGUANATEXSIZE" val="20"/>
  <p:tag name="IGUANATEXCURSOR" val="684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3151,10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/>
  <p:tag name="IGUANATEXSIZE" val="20"/>
  <p:tag name="IGUANATEXCURSOR" val="108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3,6257"/>
  <p:tag name="ORIGINALWIDTH" val="3151,10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@{}}&#10;\cmidrule[\heavyrulewidth](l){2-7}&#10; &amp; \textbf{K} &amp; \textbf{R} &amp; \textbf{St.1} &amp; \textbf{St.2} &amp; \textbf{St.3} &amp; \textbf{St.4} \\[1mm] \hline&#10;\textbf{I \arrow I-II} &amp; 18.4 &amp; 20.6 &amp; \textbf{17.4} &amp; \textbf{9.3} &amp; \textbf{24.2} &amp; \textbf{14.9} \\[1mm]&#10;\textbf{III \arrow III-IV} &amp; 12.5 &amp; 16.0 &amp; \textbf{13.1} &amp; \textbf{9.8} &amp; \textbf{20.7} &amp; \textbf{11.4} \\[1mm] \hline&#10;\end{tabular}&#10;}&#10;\end{table}&#10;&#10;\end{document}"/>
  <p:tag name="IGUANATEXSIZE" val="20"/>
  <p:tag name="IGUANATEXCURSOR" val="684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3,382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/>
  <p:tag name="IGUANATEXSIZE" val="20"/>
  <p:tag name="IGUANATEXCURSOR" val="522"/>
  <p:tag name="TRANSPARENCY" val="Verdadero"/>
  <p:tag name="LATEXENGINEID" val="0"/>
  <p:tag name="TEMPFOLDER" val="C:\Users\Usuario\Documents\temp\"/>
  <p:tag name="LATEXFORMHEIGHT" val="344,25"/>
  <p:tag name="LATEXFORMWIDTH" val="940,5"/>
  <p:tag name="LATEXFORMWRAP" val="Verdad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3,382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/>
  <p:tag name="IGUANATEXSIZE" val="20"/>
  <p:tag name="IGUANATEXCURSOR" val="361"/>
  <p:tag name="TRANSPARENCY" val="Verdadero"/>
  <p:tag name="LATEXENGINEID" val="0"/>
  <p:tag name="TEMPFOLDER" val="C:\Users\Usuario\Documents\temp\"/>
  <p:tag name="LATEXFORMHEIGHT" val="344,25"/>
  <p:tag name="LATEXFORMWIDTH" val="940,5"/>
  <p:tag name="LATEXFORMWRAP" val="Verdad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3,382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2}} &amp; 1 &amp; \textbf{0.0054} &amp; 0.0065 &amp; 0.0300 &amp; 0.0282 &amp; 0.0794 &amp; 0.0050 &amp; 0.0038 &amp; -- &amp; -1.1220 \\&#10; &amp; 2 &amp; \textbf{0.0165} &amp; 0.0124 &amp; 0.0330 &amp; 0.0321 &amp; 0.0256 &amp; 0.0477 &amp; 0.0046 &amp; \textbf{0.0594} &amp; 0.4440 \\&#10; &amp; 3 &amp; \textbf{0.0208} &amp; 0.0166 &amp; 0.0346 &amp; 0.0334 &amp; 0.0258 &amp; 0.1991 &amp; 0.0250 &amp; \textbf{0.0568} &amp; 0.8477 \\ \hline&#10;\multirow{3}{*}{\textbf{St.3}} &amp; 1 &amp; \textbf{0.0069} &amp; 0.0090 &amp; 0.0321 &amp; 0.0296 &amp; 0.0558 &amp; 0.0097 &amp; 0.0086 &amp; -- &amp; -1.1802 \\&#10; &amp; 2 &amp; \textbf{0.0024} &amp; 0.0020 &amp; 0.0243 &amp; 0.0233 &amp; 0.0285 &amp; 0.0890 &amp; 0.0253 &amp; \textbf{0.0169} &amp; 0.4325 \\&#10; &amp; 3 &amp; \textbf{0.0523} &amp; 0.0358 &amp; 0.0393 &amp; 0.0390 &amp; 0.0036 &amp; 0.0481 &amp; 0.0097 &amp; \textbf{0.0864} &amp; 0.8534 \\ \hdashline&#10;\multirow{3}{*}{\textbf{St.4}} &amp; 1 &amp; \textbf{0.0056} &amp; 0.0072 &amp; 0.0307 &amp; 0.0284 &amp; 0.0638 &amp; 0.0205 &amp; 0.0008 &amp; -- &amp; -1.5009 \\&#10; &amp; 2 &amp; \textbf{0.0166} &amp; 0.0125 &amp; 0.0330 &amp; 0.0322 &amp; 0.0272 &amp; 0.0551 &amp; 0.0046 &amp; \textbf{0.0595} &amp; 0.2862 \\&#10; &amp; 3 &amp; \textbf{0.0207} &amp; 0.0165 &amp; 0.0346 &amp; 0.0334 &amp; 0.0261 &amp; 0.2006 &amp; 0.0243 &amp; \textbf{0.0567} &amp; 0.3614 \\ \hline&#10;\end{tabular}&#10;&#10;\end{table}&#10;&#10;\end{document}"/>
  <p:tag name="IGUANATEXSIZE" val="20"/>
  <p:tag name="IGUANATEXCURSOR" val="361"/>
  <p:tag name="TRANSPARENCY" val="Verdadero"/>
  <p:tag name="LATEXENGINEID" val="0"/>
  <p:tag name="TEMPFOLDER" val="C:\Users\Usuario\Documents\temp\"/>
  <p:tag name="LATEXFORMHEIGHT" val="344,25"/>
  <p:tag name="LATEXFORMWIDTH" val="940,5"/>
  <p:tag name="LATEXFORMWRAP" val="Verdad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6,217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/>
  <p:tag name="IGUANATEXSIZE" val="20"/>
  <p:tag name="IGUANATEXCURSOR" val="830"/>
  <p:tag name="TRANSPARENCY" val="Verdadero"/>
  <p:tag name="LATEXENGINEID" val="0"/>
  <p:tag name="TEMPFOLDER" val="C:\Users\Usuario\Documents\temp\"/>
  <p:tag name="LATEXFORMHEIGHT" val="561,75"/>
  <p:tag name="LATEXFORMWIDTH" val="855"/>
  <p:tag name="LATEXFORMWRAP" val="Verdad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1835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/>
  <p:tag name="IGUANATEXSIZE" val="20"/>
  <p:tag name="IGUANATEXCURSOR" val="1246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1835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/>
  <p:tag name="IGUANATEXSIZE" val="20"/>
  <p:tag name="IGUANATEXCURSOR" val="671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9653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\\[1mm] \hline&#10;\textbf{I \arrow I-II} &amp; 18.4 &amp; 20.6 &amp; \cellcolor{green!25}17.4 &amp; \cellcolor{green!25}9.3 &amp; \cellcolor{red!25}24.2 &amp; \cellcolor{green!25}14.9 &amp; \cellcolor{yellow!25}18.8 &amp; \cellcolor{yellow!25}17.8 &amp; \cellcolor{green!25}10.2 &amp; \cellcolor{green!25}15.5 &amp; \cellcolor{green!25}17.2 &amp; \cellcolor{green!25}10.2\\[1mm]&#10;\textbf{III \arrow III-IV} &amp; 12.5 &amp; 16.0 &amp; \cellcolor{green!25}13.1 &amp; \cellcolor{green!25}9.8 &amp; \cellcolor{red!25}20.7 &amp; \cellcolor{green!25}11.4 &amp; \cellcolor{red!25}16.2 &amp; \cellcolor{yellow!25}15.0 &amp; \cellcolor{green!25}11.0 &amp; \cellcolor{yellow!25}13.9 &amp; \cellcolor{yellow!25}15.6 &amp; \cellcolor{green!25}10.3\\[1mm] \hline&#10;\end{tabular}&#10;}&#10;\end{table}&#10;&#10;\end{document}"/>
  <p:tag name="IGUANATEXSIZE" val="20"/>
  <p:tag name="IGUANATEXCURSOR" val="1596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1835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/>
  <p:tag name="IGUANATEXSIZE" val="20"/>
  <p:tag name="IGUANATEXCURSOR" val="671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1835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/>
  <p:tag name="IGUANATEXSIZE" val="20"/>
  <p:tag name="IGUANATEXCURSOR" val="671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1835"/>
  <p:tag name="ORIGINALWIDTH" val="959,7911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\textbf{18.8} &amp; 17.8 &amp; 10.2 &amp; 15.5 &amp; \textbf{17.2} &amp; 10.2 \\[1mm]&#10;\textbf{III \arrow III-IV} &amp; 12.5 &amp; 16.0 &amp; \textbf{13.1} &amp; 9.8 &amp; 20.7 &amp; 11.4 &amp; \textbf{16.2} &amp; 15.0 &amp; 11.0 &amp; 13.9 &amp; \textbf{15.6} &amp; 10.3 \\[1mm] \hline&#10;\end{tabular}&#10;}&#10;\end{table}&#10;&#10;\end{document}"/>
  <p:tag name="IGUANATEXSIZE" val="20"/>
  <p:tag name="IGUANATEXCURSOR" val="671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6,217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/>
  <p:tag name="IGUANATEXSIZE" val="20"/>
  <p:tag name="IGUANATEXCURSOR" val="363"/>
  <p:tag name="TRANSPARENCY" val="Verdadero"/>
  <p:tag name="LATEXENGINEID" val="0"/>
  <p:tag name="TEMPFOLDER" val="C:\Users\Usuario\Documents\temp\"/>
  <p:tag name="LATEXFORMHEIGHT" val="561,75"/>
  <p:tag name="LATEXFORMWIDTH" val="855"/>
  <p:tag name="LATEXFORMWRAP" val="Verdad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6,217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9}} &amp; 1 &amp; \textbf{0.0066} &amp; 0.0082 &amp; 0.0315 &amp; 0.0293 &amp; 0.0735 &amp; 0.0599 &amp; 0.0076 &amp; -- &amp; -1.1087 \\&#10; &amp; 2 &amp; \textbf{0.0024} &amp; 0.0020 &amp; 0.0244 &amp; 0.0234 &amp; 0.0272 &amp; 0.1003 &amp; 0.0282 &amp; \textbf{0.0165} &amp; 0.4419 \\&#10; &amp; 3 &amp; \textbf{0.0526} &amp; 0.0360 &amp; 0.0394 &amp; 0.0390 &amp; 0.0036 &amp; 0.0465 &amp; 0.0098 &amp; \textbf{0.0867} &amp; 0.8504 \\ \hdashline&#10; \multirow{3}{*}{\textbf{St.5}} &amp; 1 &amp; \textbf{0.0066} &amp; 0.0083 &amp; 0.0315 &amp; 0.0293 &amp; 0.0741 &amp; 0.0093 &amp; 0.0089 &amp; -- &amp; -1.0785 \\&#10; &amp; 2 &amp; \textbf{0.0024} &amp; 0.0021 &amp; 0.0245 &amp; 0.0234 &amp; 0.0264 &amp; 0.0923 &amp; 0.0275 &amp; \textbf{0.0138} &amp; 0.4380 \\&#10; &amp; 3 &amp; \textbf{0.0521} &amp; 0.0357 &amp; 0.0393 &amp; 0.0389 &amp; 0.0036 &amp; 0.0460 &amp; 0.0098 &amp; \textbf{0.0860} &amp; 0.8413 \\ \hline&#10;\end{tabular}&#10;\end{table}&#10;&#10;\end{document}"/>
  <p:tag name="IGUANATEXSIZE" val="20"/>
  <p:tag name="IGUANATEXCURSOR" val="363"/>
  <p:tag name="TRANSPARENCY" val="Verdadero"/>
  <p:tag name="LATEXENGINEID" val="0"/>
  <p:tag name="TEMPFOLDER" val="C:\Users\Usuario\Documents\temp\"/>
  <p:tag name="LATEXFORMHEIGHT" val="561,75"/>
  <p:tag name="LATEXFORMWIDTH" val="855"/>
  <p:tag name="LATEXFORMWRAP" val="Verdad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6198"/>
  <p:tag name="ORIGINALWIDTH" val="960,2275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/>
  <p:tag name="IGUANATEXSIZE" val="20"/>
  <p:tag name="IGUANATEXCURSOR" val="1207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/>
  <p:tag name="IGUANATEXSIZE" val="20"/>
  <p:tag name="IGUANATEXCURSOR" val="1287"/>
  <p:tag name="TRANSPARENCY" val="Verdadero"/>
  <p:tag name="LATEXENGINEID" val="0"/>
  <p:tag name="TEMPFOLDER" val="C:\Users\Usuario\Documents\temp\"/>
  <p:tag name="LATEXFORMHEIGHT" val="562,5"/>
  <p:tag name="LATEXFORMWIDTH" val="830,25"/>
  <p:tag name="LATEXFORMWRAP" val="Verdad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6198"/>
  <p:tag name="ORIGINALWIDTH" val="960,2275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/>
  <p:tag name="IGUANATEXSIZE" val="20"/>
  <p:tag name="IGUANATEXCURSOR" val="680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6198"/>
  <p:tag name="ORIGINALWIDTH" val="960,2275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/>
  <p:tag name="IGUANATEXSIZE" val="20"/>
  <p:tag name="IGUANATEXCURSOR" val="680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6198"/>
  <p:tag name="ORIGINALWIDTH" val="960,2275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color{gray}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\textbf{17.4} &amp; 9.3 &amp; 24.2 &amp; 14.9 &amp; 18.8 &amp; \textbf{17.8} &amp; 10.2 &amp; 15.5 &amp; 17.2 &amp; 10.2 \\[1mm]&#10;\textbf{III \arrow III-IV} &amp; 12.5 &amp; 16.0 &amp; \textbf{13.1} &amp; 9.8 &amp; 20.7 &amp; 11.4 &amp; 16.2 &amp; \textbf{15.0} &amp; 11.0 &amp; 13.9 &amp; 15.6 &amp; 10.3 \\[1mm] \hline&#10;\end{tabular}&#10;}&#10;\end{table}&#10;&#10;\end{document}"/>
  <p:tag name="IGUANATEXSIZE" val="20"/>
  <p:tag name="IGUANATEXCURSOR" val="680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7,1503"/>
  <p:tag name="ORIGINALWIDTH" val="3337,833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l}&#10;\cellcolor{green!25} &amp; $\rightarrow$ values below Renaud's catalyst, more than 3 kcal/mol \\ \addlinespace&#10;\cellcolor{yellow!25} &amp; $\rightarrow$ values below Renaud's catalyst, up to 3 kcal/mol \\ \addlinespace&#10;\cellcolor{red!25} &amp; $\rightarrow$ values over Renaud's catalyst&#10;\end{tabular}&#10;\end{table}&#10;&#10;\end{document}"/>
  <p:tag name="IGUANATEXSIZE" val="20"/>
  <p:tag name="IGUANATEXCURSOR" val="368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/>
  <p:tag name="IGUANATEXSIZE" val="20"/>
  <p:tag name="IGUANATEXCURSOR" val="363"/>
  <p:tag name="TRANSPARENCY" val="Verdadero"/>
  <p:tag name="LATEXENGINEID" val="0"/>
  <p:tag name="TEMPFOLDER" val="C:\Users\Usuario\Documents\temp\"/>
  <p:tag name="LATEXFORMHEIGHT" val="562,5"/>
  <p:tag name="LATEXFORMWIDTH" val="830,25"/>
  <p:tag name="LATEXFORMWRAP" val="Verdad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5803,524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color{gray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\textbf{St.1}} &amp; 1 &amp; \textbf{0.0066} &amp; 0.0083 &amp; 0.0315 &amp; 0.0294 &amp; 0.0732 &amp; 0.0055 &amp; 0.0097 &amp; -- &amp; -1.1220 \\&#10; &amp; 2 &amp; \textbf{0.0024} &amp; 0.0020 &amp; 0.0244 &amp; 0.0233 &amp; 0.0272 &amp; 0.0953 &amp; 0.0263 &amp; \textbf{0.0164} &amp; 0.4440 \\&#10; &amp; 3 &amp; \textbf{0.0524} &amp; 0.0358 &amp; 0.0394 &amp; 0.0390 &amp; 0.0036 &amp; 0.0477 &amp; 0.0100 &amp; \textbf{0.0864} &amp; 0.8477 \\ \hdashline&#10;\multirow{3}{*}{\textbf{St.6}} &amp; 1 &amp; \textbf{0.0066} &amp; 0.0083 &amp; 0.0315 &amp; 0.0293 &amp; 0.0749 &amp; 0.0121 &amp; 0.0099 &amp; -- &amp; -1.1371 \\&#10; &amp; 2 &amp; \textbf{0.0026} &amp; 0.0022 &amp; 0.0248 &amp; 0.0236 &amp; 0.0255 &amp; 0.0588 &amp; 0.0186 &amp; \textbf{0.0137} &amp; 0.4855 \\&#10; &amp; 3 &amp; \textbf{0.0444} &amp; 0.0310 &amp; 0.0384 &amp; 0.0379 &amp; 0.0050 &amp; 0.0332 &amp; 0.0077 &amp; \textbf{0.0766} &amp; 0.8312 \\ \hline&#10;\end{tabular}&#10;\end{table}&#10;&#10;\end{document}"/>
  <p:tag name="IGUANATEXSIZE" val="20"/>
  <p:tag name="IGUANATEXCURSOR" val="363"/>
  <p:tag name="TRANSPARENCY" val="Verdadero"/>
  <p:tag name="LATEXENGINEID" val="0"/>
  <p:tag name="TEMPFOLDER" val="C:\Users\Usuario\Documents\temp\"/>
  <p:tag name="LATEXFORMHEIGHT" val="562,5"/>
  <p:tag name="LATEXFORMWIDTH" val="830,25"/>
  <p:tag name="LATEXFORMWRAP" val="Verdad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46,494"/>
  <p:tag name="ORIGINALWIDTH" val="6743,157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2}{*}{K I-II} &amp; 1 &amp; 0,009747 &amp; 0,011851 &amp; 0,033874 &amp; 0,03171 &amp; 0,042374 &amp; 0,02546 &amp; 0,013623 &amp; -- &amp; -0,942953 \\&#10; &amp; 2 &amp; 0,000338 &amp; 0,000348 &amp; 0,018174 &amp; 0,016811 &amp; 0,08011 &amp; 0,05388 &amp; 0,01389 &amp; 0,011426 &amp; -3,503055 \\ \hdashline&#10;\multirow{2}{*}{K III-IV} &amp; 1 &amp; 0,011739 &amp; 0,013929 &amp; 0,034987 &amp; 0,032912 &amp; 0,033566 &amp; 0,02424 &amp; 0,001689 &amp; -- &amp; -0,505022 \\&#10; &amp; 2 &amp; 0,000336 &amp; 0,000347 &amp; 0,018172 &amp; 0,016792 &amp; 0,079761 &amp; 0,053996 &amp; 0,013483 &amp; 0,011583 &amp; -3,476028 \\ \hline&#10;\multirow{2}{*}{R I-II} &amp; 1 &amp; 0,007244 &amp; 0,008892 &amp; 0,031983 &amp; 0,029882 &amp; 0,065658 &amp; 0,024784 &amp; 0,004108 &amp; -- &amp; -0,909326 \\&#10; &amp; 2 &amp; 0,000273 &amp; 0,000367 &amp; 0,018343 &amp; 0,016225 &amp; 0,04771 &amp; 0,043717 &amp; 0,02234 &amp; 0,012746 &amp; -0,730832 \\ \hdashline&#10;\multirow{2}{*}{R III-IV} &amp; 1 &amp; 0,008893 &amp; 0,01061 &amp; 0,033133 &amp; 0,031134 &amp; 0,054225 &amp; 0,032758 &amp; 0,004649 &amp; -- &amp; -0,542367 \\&#10; &amp; 2 &amp; 0,000299 &amp; 0,000376 &amp; 0,018411 &amp; 0,016469 &amp; 0,047723 &amp; 0,053427 &amp; 0,025807 &amp; 0,012679 &amp; -0,737181 \\ \hline&#10;\end{tabular}&#10;\end{table}&#10;&#10;\end{document}"/>
  <p:tag name="IGUANATEXSIZE" val="20"/>
  <p:tag name="IGUANATEXCURSOR" val="848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begin{tabular}{ccccccccccc}&#10;\hline&#10;\textbf{Catalyst} &amp; \multicolumn{1}{c}{\textbf{Ring}} &amp; \multicolumn{1}{c}{\textbf{MCI}} &amp; \multicolumn{1}{c}{\textbf{$\mathbf{I_{ring}}$}} &amp; \multicolumn{1}{c}{\textbf{$\mathbf{I_{NG}}$}} &amp; \multicolumn{1}{c}{\textbf{$\mathbf{I_{NB}}$}} &amp; \multicolumn{1}{c}{\textbf{FLU}} &amp; \multicolumn{1}{c}{\textbf{BOA}} &amp; \multicolumn{1}{c}{\textbf{BLA}} &amp; \multicolumn{1}{c}{\textbf{PDI}} &amp; \multicolumn{1}{c}{\textbf{HOMA}} \\ \hline&#10;\multirow{3}{*}{St.1 I-II} &amp; 1 &amp; 0,007536 &amp; 0,009316 &amp; 0,032283 &amp; 0,03012 &amp; 0,064853 &amp; 0,02978 &amp; 0,004779 &amp; -- &amp; -0,806461 \\&#10; &amp; 2 &amp; 0,002249 &amp; 0,001868 &amp; 0,024052 &amp; 0,023055 &amp; 0,027398 &amp; 0,067395 &amp; 0,017033 &amp; 0,016307 &amp; 0,456618 \\&#10; &amp; 3 &amp; 0,051495 &amp; 0,035315 &amp; 0,039258 &amp; 0,038851 &amp; 0,003801 &amp; 0,053582 &amp; 0,011073 &amp; 0,085634 &amp; 0,838039 \\ \hdashline&#10;\multirow{3}{*}{St.1 III-IV} &amp; 1 &amp; 0,009348 &amp; 0,011157 &amp; 0,033468 &amp; 0,031447 &amp; 0,053268 &amp; 0,041494 &amp; 0,008406 &amp; -- &amp; -0,419831 \\&#10; &amp; 2 &amp; 0,002297 &amp; 0,001946 &amp; 0,024217 &amp; 0,023137 &amp; 0,026544 &amp; 0,06894 &amp; 0,019668 &amp; 0,01374 &amp; 0,492405 \\&#10; &amp; 3 &amp; 0,051589 &amp; 0,035385 &amp; 0,039271 &amp; 0,038863 &amp; 0,003699 &amp; 0,046348 &amp; 0,010247 &amp; 0,085513 &amp; 0,832797 \\ \hline &#10;\end{tabular}&#10;\end{table}&#10;&#10;\end{document}"/>
  <p:tag name="IGUANATEXSIZE" val="20"/>
  <p:tag name="IGUANATEXCURSOR" val="150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2 I-II} &amp; 1 &amp; 0,005898 &amp; 0,00698 &amp; 0,030471 &amp; 0,028679 &amp; 0,077076 &amp; 0,047335 &amp; 0,012809 &amp; -- &amp; -1,392426 \\&#10; &amp; 2 &amp; 0,016326 &amp; 0,012335 &amp; 0,032945 &amp; 0,032081 &amp; 0,025692 &amp; 0,048622 &amp; 0,004052 &amp; 0,058865 &amp; 0,382203 \\&#10; &amp; 3 &amp; 0,020998 &amp; 0,016717 &amp; 0,034657 &amp; 0,033456 &amp; 0,025497 &amp; 0,196298 &amp; 0,023379 &amp; 0,056902 &amp; 0,398493 \\ \hdashline&#10;\multirow{3}{*}{St.2 III-IV} &amp; 1 &amp; 0,006965 &amp; 0,008275 &amp; 0,031526 &amp; 0,029649 &amp; 0,064283 &amp; 0,024724 &amp; 0,001122 &amp; -- &amp; -0,984515 \\&#10; &amp; 2 &amp; 0,016978 &amp; 0,012752 &amp; 0,033128 &amp; 0,032291 &amp; 0,024869 &amp; 0,035412 &amp; 0,001564 &amp; 0,059832 &amp; 0,385355 \\&#10; &amp; 3 &amp; 0,022009 &amp; 0,017317 &amp; 0,034862 &amp; 0,033719 &amp; 0,024671 &amp; 0,194025 &amp; 0,023945 &amp; 0,057937 &amp; 0,418035 \\ \hline &#10;\end{tabular}&#10;\end{table}&#10;&#10;\end{document}"/>
  <p:tag name="IGUANATEXSIZE" val="20"/>
  <p:tag name="IGUANATEXCURSOR" val="133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3 I-II} &amp; 1 &amp; 0,008443 &amp; 0,010590 &amp; 0,033120 &amp; 0,030812 &amp; 0,047764 &amp; 0,026237 &amp; 0,003400 &amp; -- &amp; -1,001857 \\&#10; &amp; 2 &amp; 0,002105 &amp; 0,001780 &amp; 0,023860 &amp; 0,022802 &amp; 0,028223 &amp; 0,049285 &amp; 0,014471 &amp; 0,014038 &amp; 0,459270 \\&#10; &amp; 3 &amp; 0,051162 &amp; 0,035114 &amp; 0,039221 &amp; 0,038809 &amp; 0,003755 &amp; 0,047702 &amp; 0,009447 &amp; 0,085133 &amp; 0,840830 \\ \hdashline&#10;\multirow{3}{*}{St.3 III-IV} &amp; 1 &amp; 0,009921 &amp; 0,012227 &amp; 0,034086 &amp; 0,031822 &amp; 0,038790 &amp; 0,040573 &amp; 0,000855 &amp; -- &amp; -0,525112 \\&#10; &amp; 2 &amp; 0,002310 &amp; 0,001968 &amp; 0,024264 &amp; 0,023158 &amp; 0,027330 &amp; 0,065152 &amp; 0,018512 &amp; 0,013948 &amp; 0,461141 \\&#10; &amp; 3 &amp; 0,051313 &amp; 0,035226 &amp; 0,039242 &amp; 0,038828 &amp; 0,003729 &amp; 0,044115 &amp; 0,009051 &amp; 0,085332 &amp; 0,839934 \\ \hline&#10;\end{tabular}&#10;\end{table}&#10;&#10;\end{document}"/>
  <p:tag name="IGUANATEXSIZE" val="20"/>
  <p:tag name="IGUANATEXCURSOR" val="98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4 I-II} &amp; 1 &amp; 0,006293 &amp; 0,007971 &amp; 0,031291 &amp; 0,029053 &amp; 0,059421 &amp; 0,034395 &amp; 0,001776 &amp; -- &amp; -1,359512 \\&#10; &amp; 2 &amp; 0,017067 &amp; 0,012734 &amp; 0,033121 &amp; 0,032320 &amp; 0,024932 &amp; 0,024826 &amp; 0,000839 &amp; 0,059395 &amp; 0,337254 \\&#10; &amp; 3 &amp; 0,023741 &amp; 0,018320 &amp; 0,035190 &amp; 0,034147 &amp; 0,023074 &amp; 0,185957 &amp; 0,022433 &amp; 0,059619 &amp; 0,424610 \\ \hdashline&#10;\multirow{3}{*}{St.4 III-IV} &amp; 1 &amp; 0,007583 &amp; 0,009397 &amp; 0,032338 &amp; 0,030157 &amp; 0,050539 &amp; 0,043357 &amp; 0,004181 &amp; -- &amp; -0,921155 \\&#10; &amp; 2 &amp; 0,017162 &amp; 0,012846 &amp; 0,033169 &amp; 0,032350 &amp; 0,025704 &amp; 0,038864 &amp; 0,001455 &amp; 0,059960 &amp; 0,340818 \\&#10; &amp; 3 &amp; 0,022267 &amp; 0,017445 &amp; 0,034905 &amp; 0,033784 &amp; 0,024517 &amp; 0,193205 &amp; 0,023228 &amp; 0,058220 &amp; 0,398764 \\ \hline&#10;\end{tabular}&#10;\end{table}&#10;&#10;\end{document}"/>
  <p:tag name="IGUANATEXSIZE" val="20"/>
  <p:tag name="IGUANATEXCURSOR" val="979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5 I-II} &amp; 1 &amp; 0,007471 &amp; 0,009245 &amp; 0,032233 &amp; 0,030067 &amp; 0,065685 &amp; 0,012375 &amp; 0,001685 &amp; -- &amp; -0,777744 \\&#10; &amp; 2 &amp; 0,002238 &amp; 0,001895 &amp; 0,024110 &amp; 0,023036 &amp; 0,026889 &amp; 0,064262 &amp; 0,018236 &amp; 0,013438 &amp; 0,472640 \\&#10; &amp; 3 &amp; 0,051116 &amp; 0,035105 &amp; 0,039219 &amp; 0,038803 &amp; 0,003774 &amp; 0,049831 &amp; 0,010608 &amp; 0,085092 &amp; 0,830616 \\ \hdashline&#10;\multirow{3}{*}{St.5 III-IV} &amp; 1 &amp; 0,009043 &amp; 0,010879 &amp; 0,033299 &amp; 0,031238 &amp; 0,054179 &amp; 0,004143 &amp; 0,005819 &amp; -- &amp; -0,418301 \\&#10; &amp; 2 &amp; 0,002297 &amp; 0,001943 &amp; 0,024212 &amp; 0,023137 &amp; 0,026454 &amp; 0,067917 &amp; 0,019549 &amp; 0,013405 &amp; 0,476666 \\&#10; &amp; 3 &amp; 0,051391 &amp; 0,035271 &amp; 0,039250 &amp; 0,038838 &amp; 0,003721 &amp; 0,047114 &amp; 0,010268 &amp; 0,085333 &amp; 0,831365 \\ \hline&#10;\end{tabular}&#10;\end{table}&#10;&#10;\end{document}"/>
  <p:tag name="IGUANATEXSIZE" val="20"/>
  <p:tag name="IGUANATEXCURSOR" val="350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9,051"/>
  <p:tag name="ORIGINALWIDTH" val="6794,901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]&#10;\centering&#10;\label{tab:my-table}&#10;\begin{tabular}{ccccccccccc}&#10;\hline&#10;\textbf{Catalyst} &amp; \textbf{Ring} &amp; \textbf{MCI} &amp; \textbf{$\mathbf{I_{ring}}$} &amp; \textbf{$\mathbf{I_{NG}}$} &amp; \textbf{$\mathbf{I_{NB}}$} &amp; \textbf{FLU} &amp; \textbf{BOA} &amp; \textbf{BLA} &amp; \textbf{PDI} &amp; \textbf{HOMA} \\ \hline&#10;\multirow{3}{*}{St.6 I-II} &amp; 1 &amp; 0,007647 &amp; 0,009407 &amp; 0,032345 &amp; 0,030208 &amp; 0,065448 &amp; 0,046147 &amp; 0,021952 &amp; -- &amp; -0,814199 \\&#10; &amp; 2 &amp; 0,002319 &amp; 0,001993 &amp; 0,024313 &amp; 0,023174 &amp; 0,026426 &amp; 0,030672 &amp; 0,009056 &amp; 0,013603 &amp; 0,505645 \\&#10; &amp; 3 &amp; 0,042939 &amp; 0,030058 &amp; 0,038218 &amp; 0,037692 &amp; 0,005337 &amp; 0,035370 &amp; 0,008136 &amp; 0,074833 &amp; 0,818369 \\ \hdashline&#10;\multirow{3}{*}{St.6 III-IV} &amp; 1 &amp; 0,009414 &amp; 0,011215 &amp; 0,033503 &amp; 0,031490 &amp; 0,053684 &amp; 0,020758 &amp; 0,011606 &amp; -- &amp; -0,437773 \\&#10; &amp; 2 &amp; 0,002396 &amp; 0,002056 &amp; 0,024440 &amp; 0,023300 &amp; 0,025975 &amp; 0,035604 &amp; 0,010827 &amp; 0,013845 &amp; 0,525521 \\&#10; &amp; 3 &amp; 0,043578 &amp; 0,030445 &amp; 0,038299 &amp; 0,037785 &amp; 0,005202 &amp; 0,033168 &amp; 0,007922 &amp; 0,075586 &amp; 0,820731 \\ \hline&#10;\end{tabular}&#10;\end{table}&#10;&#10;\end{document}"/>
  <p:tag name="IGUANATEXSIZE" val="20"/>
  <p:tag name="IGUANATEXCURSOR" val="983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0562"/>
  <p:tag name="ORIGINALWIDTH" val="959,136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/>
  <p:tag name="IGUANATEXSIZE" val="20"/>
  <p:tag name="IGUANATEXCURSOR" val="11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0,33"/>
  <p:tag name="ORIGINALWIDTH" val="5378,328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% \resizebox{0.7\textwidth}{!}{%&#10;\begin{tabular}{crlcccccccc}&#10;\cline{4-11}&#10;(\AA) &amp; &amp; &amp; \textbf{K} &amp; \textbf{R} &amp; \textbf{St.1} &amp; \textbf{St.2} &amp; \textbf{St.3} &amp; \textbf{St.4} &amp; \textbf{St.5} &amp; \textbf{St.6} \\ \hline&#10;\multirow{2}{*}{\textbf{I}} &amp; \textbf{\ce{d(Fe-C)}} &amp; &amp; 1.795 &amp; 1.797 &amp; 1.804 &amp; 1.775 &amp; 1.798 &amp; 1.776 &amp; 1.806 &amp; 1.807 \\&#10; &amp; \textbf{\ce{d(C-O)}} &amp; {\scriptsize(ligand)} &amp; 1.159 &amp; 1.162 &amp; 1.160 &amp; 1.158 &amp; 1.163 &amp; 1.159 &amp; 1.161 &amp; 1.160 \\ \hline&#10;\multirow{3}{*}{\textbf{I-II}} &amp; \textbf{\ce{d(Fe-C)}} &amp; &amp; 1.879 &amp; 1.892 &amp; 1.885 &amp; 1.787 &amp; 1.906 &amp; 1.845 &amp; 1.888 &amp; 1.892 \\&#10; &amp; \textbf{\ce{d(C-O)}} &amp; {\scriptsize(ligand)} &amp; 1.185 &amp; 1.188 &amp; 1.179 &amp; 1.158 &amp; 1.194 &amp; 1.181 &amp; 1.179 &amp; 1.180 \\&#10; &amp; \textbf{\ce{d(C-O)}} &amp; {\scriptsize(ligand-\ce{Me3NO})} &amp; 1.188 &amp; 1.820 &amp; 1.954 &amp; 3.151 &amp; 1.742 &amp; 1.947 &amp; 1.981 &amp; 1.942 \\ \hline&#10;\end{tabular}&#10;% }&#10;\end{table}&#10;&#10;\end{document}"/>
  <p:tag name="IGUANATEXSIZE" val="20"/>
  <p:tag name="IGUANATEXCURSOR" val="424"/>
  <p:tag name="TRANSPARENCY" val="Verdadero"/>
  <p:tag name="LATEXENGINEID" val="0"/>
  <p:tag name="TEMPFOLDER" val="C:\Users\Usuario\Documents\temp\"/>
  <p:tag name="LATEXFORMHEIGHT" val="540"/>
  <p:tag name="LATEXFORMWIDTH" val="890,25"/>
  <p:tag name="LATEXFORMWRAP" val="Verdad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4,6495"/>
  <p:tag name="ORIGINALWIDTH" val="4039,745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@{}rcccccccc@{}}&#10;\cmidrule(l){2-9}&#10;(e) &amp; \textbf{K} &amp; \textbf{R} &amp; \textbf{St.1} &amp; \textbf{St.2} &amp; \textbf{St.3} &amp; \textbf{St.4} &amp; \textbf{St.5} &amp; \textbf{St.6} \\ \midrule&#10;\textbf{\textit{q}Fe} &amp; -1.509 &amp; -1.528 &amp; -1.492 &amp; -1.350 &amp; -1.502 &amp; -1.393 &amp; -1.507 &amp; -1.510 \\&#10;\textbf{\textit{q}C} &amp; 0.928 &amp; 0.905 &amp; 0.903 &amp; 0.938 &amp; 0.897 &amp; 0.946 &amp; 0.9013 &amp; 0.905 \\ \bottomrule&#10;\end{tabular}&#10;\end{table}&#10;&#10;\end{document}"/>
  <p:tag name="IGUANATEXSIZE" val="20"/>
  <p:tag name="IGUANATEXCURSOR" val="40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6,108"/>
  <p:tag name="ORIGINALWIDTH" val="5463,067"/>
  <p:tag name="LATEXADDIN" val="\documentclass{article}&#10;\usepackage{amsmath, amsfonts, amssymb, colortbl}&#10;\usepackage[dvipsnames]{xcolor}&#10;\pagestyle{empty}&#10;\usepackage[version=4]{mhchem}&#10;\usepackage[margin = 1.5in]{geometry}&#10;\usepackage{booktabs}&#10;\usepackage{multirow}&#10;\def\arraystretch{1.5}&#10;\usepackage{graphicx}&#10;\usepackage{arydshln}&#10;&#10;\begin{document}&#10;&#10;\begin{table}[h]&#10;\centering&#10;\begin{tabular}{crlcccccccc}&#10;\cline{4-11}&#10;(\AA) &amp; &amp; &amp; \textbf{K} &amp; \textbf{R} &amp; \textbf{St.1} &amp; \textbf{St.2} &amp; \textbf{St.3} &amp; \textbf{St.4} &amp; \textbf{St.5} &amp; \textbf{St.6} \\ \hline&#10;\textbf{III} &amp; \textbf{\ce{d(Fe-H)}} &amp; &amp; 1.636 &amp; 1.654 &amp; 1.663 &amp; 1.613 &amp; 1.689 &amp; 1.613 &amp; 1.669 &amp; 1.667 \\ \hline&#10;\multirow{3}{*}{\textbf{III-IV}} &amp; \textbf{\ce{d(Fe-H)}} &amp; &amp; 1.588 &amp; 1.592 &amp; 1.620 &amp; 1.561 &amp; 1.603 &amp; 1.563 &amp; 1.616 &amp; 1.612 \\&#10; &amp; \textbf{\ce{d(H-O)}} &amp; {\scriptsize(\ce{H} - \ce{EtOH})} &amp; 1.397 &amp; 1.350 &amp; 1.341 &amp; 1.539 &amp; 1.328 &amp; 1.536 &amp; 1.332 &amp; 1.348 \\&#10; &amp; \textbf{\ce{d(H-O)}} &amp; {\scriptsize(\ce{EtOH} - keto)} &amp; 1.494 &amp; 1.401 &amp; 1.412 &amp; 1.610 &amp; 1.374 &amp; 1.569 &amp; 1.432 &amp; 1.441 \\ \hline&#10;\end{tabular}&#10;\end{table}&#10;&#10;\end{document}"/>
  <p:tag name="IGUANATEXSIZE" val="20"/>
  <p:tag name="IGUANATEXCURSOR" val="922"/>
  <p:tag name="TRANSPARENCY" val="Verdadero"/>
  <p:tag name="LATEXENGINEID" val="0"/>
  <p:tag name="TEMPFOLDER" val="C:\Users\Usuario\Documents\temp\"/>
  <p:tag name="LATEXFORMHEIGHT" val="597,75"/>
  <p:tag name="LATEXFORMWIDTH" val="777"/>
  <p:tag name="LATEXFORMWRAP" val="Verdad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0562"/>
  <p:tag name="ORIGINALWIDTH" val="959,1366"/>
  <p:tag name="LATEXADDIN" val="\documentclass{article}&#10;\usepackage{amsmath, amsfonts, amssymb, colortbl}&#10;\setlength{\extrarowheight}{1mm}&#10;\usepackage[dvipsnames]{xcolor}&#10;\pagestyle{empty}&#10;\usepackage[version=4]{mhchem}&#10;\usepackage[margin = 1.5in]{geometry}&#10;\usepackage{booktabs}&#10;\usepackage{multirow}&#10;\def\arraystretch{1.5}&#10;\usepackage{graphicx}&#10;\usepackage{arydshln}&#10;\usepackage{tikz}&#10;\usepackage{pgfplots}&#10;\usetikzlibrary{arrows,decorations.markings,arrows.meta}&#10;\newcommand{\myarrow}[1][]{\mathrel{\tikz[baseline=-.5ex]{&#10;    \draw[line cap=round, &gt;={Stealth[round, length=4pt, width=4pt]}, #1](0,0)--(.3351,0);&#10;}}}&#10;\newcommand{\arrow}{$\myarrow[-&gt;]\;$}&#10;&#10;\begin{document}&#10;&#10;\begin{table}[h]&#10;\centering&#10;\resizebox{\textwidth}{!}{%&#10;\begin{tabular}{@{}rcccccccccccc@{}}&#10;\cmidrule[\heavyrulewidth](l){2-13}&#10; &amp; \textbf{K} &amp; \textbf{R} &amp; \textbf{St.1} &amp; \textbf{St.2} &amp; \textbf{St.3} &amp; \textbf{St.4} &amp; \textbf{St.5} &amp; \textbf{St.6} &amp; \textbf{St.7} &amp; \textbf{St.8} &amp; \textbf{St.9} &amp; \textbf{St.10} \\[1mm] \hline&#10;\textbf{I \arrow I-II} &amp; 18.4 &amp; 20.6 &amp; 17.4 &amp; 9.3 &amp; 24.2 &amp; 14.9 &amp; 18.8 &amp; 17.8 &amp; 10.2 &amp; 15.5 &amp; 17.2 &amp; 10.2 \\[1mm]&#10;\textbf{III \arrow III-IV} &amp; 12.5 &amp; 16.0 &amp; 13.1 &amp; 9.8 &amp; 20.7 &amp; 11.4 &amp; 16.2 &amp; 15.0 &amp; 11.0 &amp; 13.9 &amp; 15.6 &amp; 10.3 \\[1mm] \hline&#10;\end{tabular}&#10;}&#10;\end{table}&#10;&#10;\end{document}"/>
  <p:tag name="IGUANATEXSIZE" val="20"/>
  <p:tag name="IGUANATEXCURSOR" val="1195"/>
  <p:tag name="TRANSPARENCY" val="Verdadero"/>
  <p:tag name="LATEXENGINEID" val="0"/>
  <p:tag name="TEMPFOLDER" val="C:\Users\Usuario\Documents\temp\"/>
  <p:tag name="LATEXFORMHEIGHT" val="312"/>
  <p:tag name="LATEXFORMWIDTH" val="384"/>
  <p:tag name="LATEXFORMWRAP" val="Verdadero"/>
  <p:tag name="BITMAPVECTOR" val="0"/>
</p:tagLst>
</file>

<file path=ppt/theme/theme1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4509</TotalTime>
  <Words>1605</Words>
  <Application>Microsoft Office PowerPoint</Application>
  <PresentationFormat>Pantalla panoràmica</PresentationFormat>
  <Paragraphs>415</Paragraphs>
  <Slides>46</Slides>
  <Notes>9</Notes>
  <HiddenSlides>1</HiddenSlides>
  <MMClips>0</MMClips>
  <ScaleCrop>false</ScaleCrop>
  <HeadingPairs>
    <vt:vector size="8" baseType="variant">
      <vt:variant>
        <vt:lpstr>Tipus de lletra utilitzats</vt:lpstr>
      </vt:variant>
      <vt:variant>
        <vt:i4>9</vt:i4>
      </vt:variant>
      <vt:variant>
        <vt:lpstr>Tema</vt:lpstr>
      </vt:variant>
      <vt:variant>
        <vt:i4>1</vt:i4>
      </vt:variant>
      <vt:variant>
        <vt:lpstr>Servidors OLE incrustats</vt:lpstr>
      </vt:variant>
      <vt:variant>
        <vt:i4>1</vt:i4>
      </vt:variant>
      <vt:variant>
        <vt:lpstr>Títols de les diapositives</vt:lpstr>
      </vt:variant>
      <vt:variant>
        <vt:i4>46</vt:i4>
      </vt:variant>
    </vt:vector>
  </HeadingPairs>
  <TitlesOfParts>
    <vt:vector size="57" baseType="lpstr">
      <vt:lpstr>Abadi</vt:lpstr>
      <vt:lpstr>Arial</vt:lpstr>
      <vt:lpstr>Bell MT</vt:lpstr>
      <vt:lpstr>Calibri</vt:lpstr>
      <vt:lpstr>Cambria Math</vt:lpstr>
      <vt:lpstr>Palatino Linotype</vt:lpstr>
      <vt:lpstr>Rockwell</vt:lpstr>
      <vt:lpstr>Source Sans Pro</vt:lpstr>
      <vt:lpstr>Wingdings</vt:lpstr>
      <vt:lpstr>Tema de l'Office</vt:lpstr>
      <vt:lpstr>CS ChemDraw Drawing</vt:lpstr>
      <vt:lpstr>Modifying catalytic sustainability: aromaticity, conceptual DFT and steric mapping</vt:lpstr>
      <vt:lpstr>INDEX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OBJECTIVES</vt:lpstr>
      <vt:lpstr>METHODOLOGY</vt:lpstr>
      <vt:lpstr>METHODOLOGY</vt:lpstr>
      <vt:lpstr>METHODOLOGY</vt:lpstr>
      <vt:lpstr>METHODOLOGY</vt:lpstr>
      <vt:lpstr>METHODOLOGY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CONCLUSIONS</vt:lpstr>
      <vt:lpstr>Modifying catalytic sustainability: aromaticity, conceptual DFT and steric mapping</vt:lpstr>
      <vt:lpstr>Modifying catalytic sustainability: aromaticity, conceptual DFT and steric mapping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TÍTOL</dc:title>
  <dc:creator>Carles Alcaide Blaya</dc:creator>
  <cp:lastModifiedBy>Carles Alcaide Blaya</cp:lastModifiedBy>
  <cp:revision>41</cp:revision>
  <dcterms:created xsi:type="dcterms:W3CDTF">2024-05-24T08:02:41Z</dcterms:created>
  <dcterms:modified xsi:type="dcterms:W3CDTF">2024-06-19T20:58:53Z</dcterms:modified>
</cp:coreProperties>
</file>